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626" r:id="rId2"/>
    <p:sldId id="628" r:id="rId3"/>
    <p:sldId id="641" r:id="rId4"/>
    <p:sldId id="629" r:id="rId5"/>
    <p:sldId id="642" r:id="rId6"/>
    <p:sldId id="653" r:id="rId7"/>
    <p:sldId id="643" r:id="rId8"/>
    <p:sldId id="630" r:id="rId9"/>
    <p:sldId id="645" r:id="rId10"/>
    <p:sldId id="644" r:id="rId11"/>
    <p:sldId id="482" r:id="rId12"/>
    <p:sldId id="631" r:id="rId13"/>
    <p:sldId id="632" r:id="rId14"/>
    <p:sldId id="633" r:id="rId15"/>
    <p:sldId id="646" r:id="rId16"/>
    <p:sldId id="647" r:id="rId17"/>
    <p:sldId id="648" r:id="rId18"/>
    <p:sldId id="649" r:id="rId19"/>
    <p:sldId id="650" r:id="rId20"/>
    <p:sldId id="651" r:id="rId21"/>
    <p:sldId id="652" r:id="rId22"/>
    <p:sldId id="654" r:id="rId23"/>
    <p:sldId id="655" r:id="rId24"/>
    <p:sldId id="656" r:id="rId25"/>
    <p:sldId id="657" r:id="rId26"/>
    <p:sldId id="658" r:id="rId27"/>
    <p:sldId id="659" r:id="rId28"/>
    <p:sldId id="660" r:id="rId29"/>
    <p:sldId id="661" r:id="rId30"/>
    <p:sldId id="662" r:id="rId31"/>
    <p:sldId id="663" r:id="rId32"/>
    <p:sldId id="664" r:id="rId33"/>
    <p:sldId id="665" r:id="rId34"/>
    <p:sldId id="666" r:id="rId35"/>
  </p:sldIdLst>
  <p:sldSz cx="9144000" cy="5143500" type="screen16x9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F2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114" y="6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5" units="cm"/>
          <inkml:channel name="Y" type="integer" max="17401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16168" units="1/cm"/>
          <inkml:channelProperty channel="Y" name="resolution" value="1000.057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7-15T23:04:25.21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20370 6343 1509 0,'-9'-22'-18'15,"7"13"-3"-15,-1 11 34 16,-3 11 12-16,1 23 25 16,-14 0 7-16,0 10-3 15,6 11-6-15,-6 7-19 0,4 9-7 16,7 27-11-16,0 9-10 15,5 21-1-15,4 11 1 16,1 16-1-16,4 7 2 16,-3-5 0-16,-2-3-2 15,-1-30 0-15,-4-29-3 16,-3-46 2-16,3-18-22 16,-2-31-75-16,5-8-42 15,9-24 74-15</inkml:trace>
  <inkml:trace contextRef="#ctx0" brushRef="#br0" timeOffset="415.9">20895 6551 840 0,'18'-13'309'15,"-10"3"-257"-15,-8 21-17 16,-8 7 14-16,-21 14 18 15,2 17 9-15,-16 6 2 16,1 11-17-16,0 4-32 16,-10-3-11-16,-1 8-18 15,-3 0-3-15,-3-3-6 0,6-7-3 16,12-18 10-16,2-14 1 16,16-20 10-16,6-9 4 15,10-13-5-15,7-3-4 16,15 2-6-16,1 0-2 15,-1 10 4-15,9 7 8 16,-7 17 4-16,3 14 0 16,8 24-2-16,-7 5-6 0,3 13-7 15,6-5 3-15,0-14-7 16,3-8 4-16,-3-42 3 31,-15-5 4-31,-1 1 17 0,37 5-2 0,12-12-14 16,-1-4-28-16,-29 4-89 15,3 2 72-15</inkml:trace>
  <inkml:trace contextRef="#ctx0" brushRef="#br0" timeOffset="1047.57">21368 7941 1017 0,'3'-23'443'0,"5"-24"-140"16,6-16-314-16,9-26-32 16,6-11-1-16,-7-18 3 15,12 3 11-15,-12-26 27 16,-4 1 2-16,2 8-1 16,-13-1 0-16,7 39 16 15,-3 19 13-15,0 37 22 16,-1 16 4-16,1 29-11 15,-1 15-13-15,1 35-19 16,-1 17-6-16,-1 37-7 16,4 23-6-16,-6 5-8 15,3 0-3-15,3-12 10 16,-5-21 2-16,6-31 19 16,15-10 8-16,-15-38 26 0,3-13 22 15,6-19 13-15,-10-18 3 16,21-18-30-16,2-7-18 15,7-7-32-15,-8-5-6 16,-1 7-5-16,-3-1 2 16,-4-1 3-16,9 2 1 15,2-12 3-15,1-7-2 0,-4-12-4 16,-4-6-6-16,-8-2-17 16,-7-9-8-16,-9-9-25 15,-7 1-10-15,0 19-4 16,0 18 5-16,-1 30 30 15,3 19 10-15,-2 23-32 16,4 15-32-16,7 33 55 16</inkml:trace>
  <inkml:trace contextRef="#ctx0" brushRef="#br0" timeOffset="1718.24">22588 7992 850 0,'6'24'346'0,"13"-48"-167"16,3-4-133-16,2-22 3 15,-2-8-1-15,-6-22-12 16,-2-16-4-16,-3-21-16 15,-7-13-6-15,-4-21-11 16,-2 1 1-16,-3 19 8 16,-1 14 3-16,3 47 24 15,1 20 12-15,2 34 1 16,4 16-2-16,5 28-23 16,2 17-15-16,7 27-11 15,5 13-7-15,3 6-6 0,8 7-7 16,-2-13-7-16,-1-7 3 15,1-10 9-15,-2-7 9 16,0-1 31-16,2-5 13 16,-6-11 19-16,-7-10 0 15,3-11-3-15,1 0-9 16,0-5-5-16,8-3-2 16,-1-7 2-16,-1-7 2 15,7-19-10-15,-4-20 0 0,4-41-17 16,-1-20-4-16,-9-45-8 15,-4-12-13-15,-8-34-34 16,-2-5-26-16,-1 35-34 16,2 16 10-16,-4 76-4 15,-2 25-1-15,-11 38 77 16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FBAFBA1F-CED4-45CC-89CC-38E0D3292786}" type="datetimeFigureOut">
              <a:rPr lang="en-US" smtClean="0"/>
              <a:t>20-Jul-21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1294E22B-EFD1-4E7A-8732-02E6B6518B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1679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0" name="Google Shape;2440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441" name="Google Shape;2441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02393"/>
            <a:ext cx="8210266" cy="327511"/>
          </a:xfrm>
        </p:spPr>
        <p:txBody>
          <a:bodyPr anchor="t" anchorCtr="0">
            <a:normAutofit/>
          </a:bodyPr>
          <a:lstStyle>
            <a:lvl1pPr>
              <a:defRPr sz="16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000"/>
            </a:lvl1pPr>
          </a:lstStyle>
          <a:p>
            <a:fld id="{94EF284B-A536-4129-B3B0-B5ABA5FDC2D4}" type="datetime1">
              <a:rPr lang="en-US" smtClean="0"/>
              <a:pPr/>
              <a:t>20-Jul-21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010400" y="4868094"/>
            <a:ext cx="2133600" cy="273844"/>
          </a:xfrm>
        </p:spPr>
        <p:txBody>
          <a:bodyPr/>
          <a:lstStyle>
            <a:lvl1pPr>
              <a:defRPr sz="1000">
                <a:solidFill>
                  <a:srgbClr val="FF0000"/>
                </a:solidFill>
              </a:defRPr>
            </a:lvl1pPr>
          </a:lstStyle>
          <a:p>
            <a:fld id="{EDA4E73C-7A94-44D4-A65F-F6EB5CEC56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9055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_center_white">
  <p:cSld name="Title Only_center_white">
    <p:spTree>
      <p:nvGrpSpPr>
        <p:cNvPr id="1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461"/>
          <p:cNvSpPr/>
          <p:nvPr/>
        </p:nvSpPr>
        <p:spPr>
          <a:xfrm>
            <a:off x="0" y="0"/>
            <a:ext cx="9144000" cy="4782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59" name="Google Shape;3359;p461"/>
          <p:cNvSpPr txBox="1">
            <a:spLocks noGrp="1"/>
          </p:cNvSpPr>
          <p:nvPr>
            <p:ph type="title"/>
          </p:nvPr>
        </p:nvSpPr>
        <p:spPr>
          <a:xfrm>
            <a:off x="457200" y="70903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pen Sans"/>
              <a:buNone/>
              <a:defRPr sz="42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3360" name="Google Shape;3360;p461"/>
          <p:cNvSpPr txBox="1">
            <a:spLocks noGrp="1"/>
          </p:cNvSpPr>
          <p:nvPr>
            <p:ph type="sldNum" idx="12"/>
          </p:nvPr>
        </p:nvSpPr>
        <p:spPr>
          <a:xfrm>
            <a:off x="137953" y="4853919"/>
            <a:ext cx="344700" cy="2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Open Sans"/>
              <a:buNone/>
              <a:defRPr sz="10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Open Sans"/>
              <a:buNone/>
              <a:defRPr sz="10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Open Sans"/>
              <a:buNone/>
              <a:defRPr sz="10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Open Sans"/>
              <a:buNone/>
              <a:defRPr sz="10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Open Sans"/>
              <a:buNone/>
              <a:defRPr sz="10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Open Sans"/>
              <a:buNone/>
              <a:defRPr sz="10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Open Sans"/>
              <a:buNone/>
              <a:defRPr sz="10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Open Sans"/>
              <a:buNone/>
              <a:defRPr sz="10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Open Sans"/>
              <a:buNone/>
              <a:defRPr sz="10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997337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1000" y="102393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4850090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813B121-7DC8-4740-AF23-B2979B0ADE67}" type="datetime1">
              <a:rPr lang="en-US" smtClean="0"/>
              <a:pPr/>
              <a:t>20-Jul-21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10400" y="4869656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EDA4E73C-7A94-44D4-A65F-F6EB5CEC56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1758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28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2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2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scipy.org/doc/scipy/reference/generated/scipy.spatial.distance.euclidean.html" TargetMode="Externa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ulloajuan@hotmail.com" TargetMode="External"/><Relationship Id="rId2" Type="http://schemas.openxmlformats.org/officeDocument/2006/relationships/hyperlink" Target="mailto:gregorysmithgibbs@gmail.com" TargetMode="External"/><Relationship Id="rId1" Type="http://schemas.openxmlformats.org/officeDocument/2006/relationships/slideLayout" Target="../slideLayouts/slideLayout1.xml"/><Relationship Id="rId5" Type="http://schemas.openxmlformats.org/officeDocument/2006/relationships/hyperlink" Target="mailto:idomaica@gmail.com" TargetMode="External"/><Relationship Id="rId4" Type="http://schemas.openxmlformats.org/officeDocument/2006/relationships/hyperlink" Target="mailto:adam.burstyn@gmail.com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customXml" Target="../ink/ink1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asketball-reference.com/about/glossary.html" TargetMode="External"/><Relationship Id="rId2" Type="http://schemas.openxmlformats.org/officeDocument/2006/relationships/hyperlink" Target="https://en.wikipedia.org/wiki/John_Hollinger" TargetMode="Externa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3BB41-E506-4710-8F8C-42B319918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s-ES" sz="2000" dirty="0"/>
              <a:t>Project </a:t>
            </a:r>
            <a:r>
              <a:rPr lang="es-ES" sz="2000" dirty="0" err="1"/>
              <a:t>title</a:t>
            </a:r>
            <a:r>
              <a:rPr lang="es-ES" sz="2000" dirty="0"/>
              <a:t> &amp; </a:t>
            </a:r>
            <a:r>
              <a:rPr lang="es-ES" sz="2000" dirty="0" err="1"/>
              <a:t>description</a:t>
            </a:r>
            <a:endParaRPr lang="es-ES" sz="2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535E0C-0CF3-4438-A95D-C0FEF04BB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4E73C-7A94-44D4-A65F-F6EB5CEC5634}" type="slidenum">
              <a:rPr lang="en-US" smtClean="0"/>
              <a:t>1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D31875-838D-47D5-B3F8-2DAEE03A873E}"/>
              </a:ext>
            </a:extLst>
          </p:cNvPr>
          <p:cNvSpPr txBox="1"/>
          <p:nvPr/>
        </p:nvSpPr>
        <p:spPr>
          <a:xfrm>
            <a:off x="576072" y="674848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>
                <a:latin typeface="Arial" panose="020B0604020202020204" pitchFamily="34" charset="0"/>
                <a:cs typeface="Arial" panose="020B0604020202020204" pitchFamily="34" charset="0"/>
              </a:rPr>
              <a:t>NBA </a:t>
            </a:r>
            <a:r>
              <a:rPr lang="es-ES" b="1" dirty="0" err="1">
                <a:latin typeface="Arial" panose="020B0604020202020204" pitchFamily="34" charset="0"/>
                <a:cs typeface="Arial" panose="020B0604020202020204" pitchFamily="34" charset="0"/>
              </a:rPr>
              <a:t>player</a:t>
            </a:r>
            <a:r>
              <a:rPr lang="es-ES" b="1" dirty="0">
                <a:latin typeface="Arial" panose="020B0604020202020204" pitchFamily="34" charset="0"/>
                <a:cs typeface="Arial" panose="020B0604020202020204" pitchFamily="34" charset="0"/>
              </a:rPr>
              <a:t> robot </a:t>
            </a:r>
            <a:r>
              <a:rPr lang="es-ES" b="1" dirty="0" err="1">
                <a:latin typeface="Arial" panose="020B0604020202020204" pitchFamily="34" charset="0"/>
                <a:cs typeface="Arial" panose="020B0604020202020204" pitchFamily="34" charset="0"/>
              </a:rPr>
              <a:t>replacer</a:t>
            </a:r>
            <a:endParaRPr lang="es-E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Hoopistani: I, T-Robot">
            <a:extLst>
              <a:ext uri="{FF2B5EF4-FFF2-40B4-BE49-F238E27FC236}">
                <a16:creationId xmlns:a16="http://schemas.microsoft.com/office/drawing/2014/main" id="{BACABB62-A732-4A77-BC78-049FA4552C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400" y="2361552"/>
            <a:ext cx="1953401" cy="2506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4253303-2866-41E0-88F0-1163164A85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3970" y="1751318"/>
            <a:ext cx="1237779" cy="154551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2627788-C0FD-4942-BFFD-3A99747E175B}"/>
              </a:ext>
            </a:extLst>
          </p:cNvPr>
          <p:cNvSpPr txBox="1"/>
          <p:nvPr/>
        </p:nvSpPr>
        <p:spPr>
          <a:xfrm>
            <a:off x="576072" y="1194884"/>
            <a:ext cx="82102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Using Automated Machine Learning to Predict NBA Player replacement</a:t>
            </a:r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D3D1C15-8DDD-4551-8023-2F364D8221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3066" y="2088503"/>
            <a:ext cx="3202695" cy="287477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CD9569C-E719-4DF9-819C-ADB9369F58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33830" y="3614823"/>
            <a:ext cx="1188578" cy="968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6351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3BB41-E506-4710-8F8C-42B319918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/>
              <a:t>VISUALIZATIONS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535E0C-0CF3-4438-A95D-C0FEF04BB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4E73C-7A94-44D4-A65F-F6EB5CEC5634}" type="slidenum">
              <a:rPr lang="en-US" smtClean="0"/>
              <a:t>10</a:t>
            </a:fld>
            <a:endParaRPr lang="en-US"/>
          </a:p>
        </p:txBody>
      </p:sp>
      <p:pic>
        <p:nvPicPr>
          <p:cNvPr id="5122" name="Picture 2" descr="Using Machine Learning to Find the 8 Types of Players in the NBA | by Alex  Cheng | Fastbreak Data | Medium">
            <a:extLst>
              <a:ext uri="{FF2B5EF4-FFF2-40B4-BE49-F238E27FC236}">
                <a16:creationId xmlns:a16="http://schemas.microsoft.com/office/drawing/2014/main" id="{13FA9B84-0111-4511-B5AC-E08CFF3DC7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323" y="2998200"/>
            <a:ext cx="1825941" cy="1703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041FD20-EF10-4D81-A7ED-67F355B8794C}"/>
              </a:ext>
            </a:extLst>
          </p:cNvPr>
          <p:cNvSpPr txBox="1"/>
          <p:nvPr/>
        </p:nvSpPr>
        <p:spPr>
          <a:xfrm>
            <a:off x="898971" y="705761"/>
            <a:ext cx="516897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be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determined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914400" indent="-285750">
              <a:buFont typeface="Arial" panose="020B0604020202020204" pitchFamily="34" charset="0"/>
              <a:buChar char="•"/>
            </a:pP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Tableau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worksheets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story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dashboard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  <a:p>
            <a:pPr marL="914400" indent="-285750">
              <a:buFont typeface="Arial" panose="020B0604020202020204" pitchFamily="34" charset="0"/>
              <a:buChar char="•"/>
            </a:pP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Maxplotlib</a:t>
            </a:r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14400" indent="-285750">
              <a:buFont typeface="Arial" panose="020B0604020202020204" pitchFamily="34" charset="0"/>
              <a:buChar char="•"/>
            </a:pP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comparisons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  <a:p>
            <a:pPr marL="914400" indent="-285750">
              <a:buFont typeface="Arial" panose="020B0604020202020204" pitchFamily="34" charset="0"/>
              <a:buChar char="•"/>
            </a:pP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Feature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impact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7FE0F7-4745-4DC2-B7B3-E86D01D1EF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9932" y="3051084"/>
            <a:ext cx="2935356" cy="151177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0C8B31-5E2B-48CD-A154-A71865CEE7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8750" y="2971029"/>
            <a:ext cx="3615250" cy="1897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3772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3" name="Google Shape;2443;p27"/>
          <p:cNvSpPr/>
          <p:nvPr/>
        </p:nvSpPr>
        <p:spPr>
          <a:xfrm>
            <a:off x="1533210" y="1499687"/>
            <a:ext cx="6077583" cy="16393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0450" tIns="40225" rIns="80450" bIns="40225" anchor="t" anchorCtr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00"/>
              <a:buFont typeface="Arial"/>
              <a:buNone/>
            </a:pPr>
            <a:r>
              <a:rPr lang="en-US" sz="10100" b="1" i="0" u="none" strike="noStrike" dirty="0">
                <a:ln/>
                <a:solidFill>
                  <a:srgbClr val="FF0000"/>
                </a:solidFill>
                <a:effectLst>
                  <a:reflection blurRad="6350" stA="55000" endA="300" endPos="45500" dir="5400000" sy="-100000" algn="bl" rotWithShape="0"/>
                </a:effectLst>
                <a:latin typeface="Arial"/>
                <a:ea typeface="Arial"/>
                <a:cs typeface="Arial"/>
                <a:sym typeface="Arial"/>
              </a:rPr>
              <a:t>BACK UP</a:t>
            </a:r>
            <a:endParaRPr sz="1400" b="1" i="0" u="none" strike="noStrike" dirty="0">
              <a:ln/>
              <a:solidFill>
                <a:srgbClr val="FF0000"/>
              </a:solidFill>
              <a:effectLst>
                <a:reflection blurRad="6350" stA="55000" endA="300" endPos="45500" dir="5400000" sy="-100000" algn="bl" rotWithShape="0"/>
              </a:effectLs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4" name="Google Shape;2444;p27"/>
          <p:cNvSpPr txBox="1"/>
          <p:nvPr/>
        </p:nvSpPr>
        <p:spPr>
          <a:xfrm>
            <a:off x="47501" y="4854575"/>
            <a:ext cx="435099" cy="288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pen Sans"/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11</a:t>
            </a:fld>
            <a:endParaRPr sz="1000" b="0" i="0" u="none" strike="noStrike" cap="none" dirty="0"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ransition spd="slow">
    <p:push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3BB41-E506-4710-8F8C-42B319918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s-E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535E0C-0CF3-4438-A95D-C0FEF04BB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4E73C-7A94-44D4-A65F-F6EB5CEC5634}" type="slidenum">
              <a:rPr lang="en-US" smtClean="0"/>
              <a:t>12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435387-4FB1-41F2-A32E-D253F974B9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6282" y="677856"/>
            <a:ext cx="4190238" cy="4190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2729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3BB41-E506-4710-8F8C-42B319918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s-E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535E0C-0CF3-4438-A95D-C0FEF04BB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4E73C-7A94-44D4-A65F-F6EB5CEC5634}" type="slidenum">
              <a:rPr lang="en-US" smtClean="0"/>
              <a:t>13</a:t>
            </a:fld>
            <a:endParaRPr lang="en-US"/>
          </a:p>
        </p:txBody>
      </p:sp>
      <p:pic>
        <p:nvPicPr>
          <p:cNvPr id="3074" name="Picture 2" descr="Machine Learning Workflow">
            <a:extLst>
              <a:ext uri="{FF2B5EF4-FFF2-40B4-BE49-F238E27FC236}">
                <a16:creationId xmlns:a16="http://schemas.microsoft.com/office/drawing/2014/main" id="{9D745086-DEC7-429F-8EC7-DA2DB0D19A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5132" y="164592"/>
            <a:ext cx="3962896" cy="4814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07701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3BB41-E506-4710-8F8C-42B319918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s-E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535E0C-0CF3-4438-A95D-C0FEF04BB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4E73C-7A94-44D4-A65F-F6EB5CEC5634}" type="slidenum">
              <a:rPr lang="en-US" smtClean="0"/>
              <a:t>14</a:t>
            </a:fld>
            <a:endParaRPr lang="en-US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E050063-3FA1-4EDA-BF80-FEB6EA7A56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3947227"/>
              </p:ext>
            </p:extLst>
          </p:nvPr>
        </p:nvGraphicFramePr>
        <p:xfrm>
          <a:off x="1745586" y="1389217"/>
          <a:ext cx="5652827" cy="3251067"/>
        </p:xfrm>
        <a:graphic>
          <a:graphicData uri="http://schemas.openxmlformats.org/drawingml/2006/table">
            <a:tbl>
              <a:tblPr/>
              <a:tblGrid>
                <a:gridCol w="406492">
                  <a:extLst>
                    <a:ext uri="{9D8B030D-6E8A-4147-A177-3AD203B41FA5}">
                      <a16:colId xmlns:a16="http://schemas.microsoft.com/office/drawing/2014/main" val="731830555"/>
                    </a:ext>
                  </a:extLst>
                </a:gridCol>
                <a:gridCol w="5246335">
                  <a:extLst>
                    <a:ext uri="{9D8B030D-6E8A-4147-A177-3AD203B41FA5}">
                      <a16:colId xmlns:a16="http://schemas.microsoft.com/office/drawing/2014/main" val="353999493"/>
                    </a:ext>
                  </a:extLst>
                </a:gridCol>
              </a:tblGrid>
              <a:tr h="3251067">
                <a:tc>
                  <a:txBody>
                    <a:bodyPr/>
                    <a:lstStyle/>
                    <a:p>
                      <a:pPr algn="ctr" fontAlgn="base"/>
                      <a:r>
                        <a:rPr lang="en-US">
                          <a:solidFill>
                            <a:srgbClr val="5499DE"/>
                          </a:solidFill>
                          <a:effectLst/>
                          <a:latin typeface="inherit"/>
                        </a:rPr>
                        <a:t>1</a:t>
                      </a:r>
                    </a:p>
                    <a:p>
                      <a:pPr algn="ctr" fontAlgn="base"/>
                      <a:r>
                        <a:rPr lang="en-US">
                          <a:solidFill>
                            <a:srgbClr val="317CC5"/>
                          </a:solidFill>
                          <a:effectLst/>
                          <a:latin typeface="inherit"/>
                        </a:rPr>
                        <a:t>2</a:t>
                      </a:r>
                    </a:p>
                    <a:p>
                      <a:pPr algn="ctr" fontAlgn="base"/>
                      <a:r>
                        <a:rPr lang="en-US">
                          <a:solidFill>
                            <a:srgbClr val="5499DE"/>
                          </a:solidFill>
                          <a:effectLst/>
                          <a:latin typeface="inherit"/>
                        </a:rPr>
                        <a:t>3</a:t>
                      </a:r>
                    </a:p>
                    <a:p>
                      <a:pPr algn="ctr" fontAlgn="base"/>
                      <a:r>
                        <a:rPr lang="en-US">
                          <a:solidFill>
                            <a:srgbClr val="317CC5"/>
                          </a:solidFill>
                          <a:effectLst/>
                          <a:latin typeface="inherit"/>
                        </a:rPr>
                        <a:t>4</a:t>
                      </a:r>
                    </a:p>
                    <a:p>
                      <a:pPr algn="ctr" fontAlgn="base"/>
                      <a:r>
                        <a:rPr lang="en-US">
                          <a:solidFill>
                            <a:srgbClr val="5499DE"/>
                          </a:solidFill>
                          <a:effectLst/>
                          <a:latin typeface="inherit"/>
                        </a:rPr>
                        <a:t>5</a:t>
                      </a:r>
                    </a:p>
                    <a:p>
                      <a:pPr algn="ctr" fontAlgn="base"/>
                      <a:r>
                        <a:rPr lang="en-US">
                          <a:solidFill>
                            <a:srgbClr val="317CC5"/>
                          </a:solidFill>
                          <a:effectLst/>
                          <a:latin typeface="inherit"/>
                        </a:rPr>
                        <a:t>6</a:t>
                      </a:r>
                    </a:p>
                    <a:p>
                      <a:pPr algn="ctr" fontAlgn="base"/>
                      <a:r>
                        <a:rPr lang="en-US">
                          <a:solidFill>
                            <a:srgbClr val="5499DE"/>
                          </a:solidFill>
                          <a:effectLst/>
                          <a:latin typeface="inherit"/>
                        </a:rPr>
                        <a:t>7</a:t>
                      </a:r>
                    </a:p>
                    <a:p>
                      <a:pPr algn="ctr" fontAlgn="base"/>
                      <a:r>
                        <a:rPr lang="en-US">
                          <a:solidFill>
                            <a:srgbClr val="317CC5"/>
                          </a:solidFill>
                          <a:effectLst/>
                          <a:latin typeface="inherit"/>
                        </a:rPr>
                        <a:t>8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FE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dirty="0">
                          <a:solidFill>
                            <a:srgbClr val="B85C00"/>
                          </a:solidFill>
                          <a:effectLst/>
                          <a:latin typeface="inherit"/>
                        </a:rPr>
                        <a:t># calculating </a:t>
                      </a:r>
                      <a:r>
                        <a:rPr lang="en-US" dirty="0" err="1">
                          <a:solidFill>
                            <a:srgbClr val="B85C00"/>
                          </a:solidFill>
                          <a:effectLst/>
                          <a:latin typeface="inherit"/>
                        </a:rPr>
                        <a:t>euclidean</a:t>
                      </a:r>
                      <a:r>
                        <a:rPr lang="en-US" dirty="0">
                          <a:solidFill>
                            <a:srgbClr val="B85C00"/>
                          </a:solidFill>
                          <a:effectLst/>
                          <a:latin typeface="inherit"/>
                        </a:rPr>
                        <a:t> distance between vectors</a:t>
                      </a:r>
                      <a:endParaRPr lang="en-US" dirty="0">
                        <a:solidFill>
                          <a:srgbClr val="000000"/>
                        </a:solidFill>
                        <a:effectLst/>
                        <a:latin typeface="inherit"/>
                      </a:endParaRPr>
                    </a:p>
                    <a:p>
                      <a:pPr algn="l" fontAlgn="base"/>
                      <a:r>
                        <a:rPr lang="en-US" dirty="0">
                          <a:solidFill>
                            <a:srgbClr val="004ED0"/>
                          </a:solidFill>
                          <a:effectLst/>
                          <a:latin typeface="inherit"/>
                        </a:rPr>
                        <a:t>from </a:t>
                      </a:r>
                      <a:r>
                        <a:rPr lang="en-US" dirty="0" err="1">
                          <a:solidFill>
                            <a:srgbClr val="002D7A"/>
                          </a:solidFill>
                          <a:effectLst/>
                          <a:latin typeface="inherit"/>
                        </a:rPr>
                        <a:t>scipy</a:t>
                      </a:r>
                      <a:r>
                        <a:rPr lang="en-US" dirty="0" err="1">
                          <a:solidFill>
                            <a:srgbClr val="333333"/>
                          </a:solidFill>
                          <a:effectLst/>
                          <a:latin typeface="inherit"/>
                        </a:rPr>
                        <a:t>.</a:t>
                      </a:r>
                      <a:r>
                        <a:rPr lang="en-US" dirty="0" err="1">
                          <a:solidFill>
                            <a:srgbClr val="002D7A"/>
                          </a:solidFill>
                          <a:effectLst/>
                          <a:latin typeface="inherit"/>
                        </a:rPr>
                        <a:t>spatial</a:t>
                      </a:r>
                      <a:r>
                        <a:rPr lang="en-US" dirty="0" err="1">
                          <a:solidFill>
                            <a:srgbClr val="333333"/>
                          </a:solidFill>
                          <a:effectLst/>
                          <a:latin typeface="inherit"/>
                        </a:rPr>
                        <a:t>.</a:t>
                      </a:r>
                      <a:r>
                        <a:rPr lang="en-US" dirty="0" err="1">
                          <a:solidFill>
                            <a:srgbClr val="004ED0"/>
                          </a:solidFill>
                          <a:effectLst/>
                          <a:latin typeface="inherit"/>
                        </a:rPr>
                        <a:t>distance</a:t>
                      </a:r>
                      <a:r>
                        <a:rPr lang="en-US" dirty="0">
                          <a:solidFill>
                            <a:srgbClr val="004ED0"/>
                          </a:solidFill>
                          <a:effectLst/>
                          <a:latin typeface="inherit"/>
                        </a:rPr>
                        <a:t> import </a:t>
                      </a:r>
                      <a:r>
                        <a:rPr lang="en-US" dirty="0" err="1">
                          <a:solidFill>
                            <a:srgbClr val="000000"/>
                          </a:solidFill>
                          <a:effectLst/>
                          <a:latin typeface="inherit"/>
                        </a:rPr>
                        <a:t>euclidean</a:t>
                      </a:r>
                      <a:endParaRPr lang="en-US" dirty="0">
                        <a:solidFill>
                          <a:srgbClr val="000000"/>
                        </a:solidFill>
                        <a:effectLst/>
                        <a:latin typeface="inherit"/>
                      </a:endParaRPr>
                    </a:p>
                    <a:p>
                      <a:pPr algn="l" fontAlgn="base"/>
                      <a:r>
                        <a:rPr lang="en-US" dirty="0">
                          <a:solidFill>
                            <a:srgbClr val="B85C00"/>
                          </a:solidFill>
                          <a:effectLst/>
                          <a:latin typeface="inherit"/>
                        </a:rPr>
                        <a:t># define data</a:t>
                      </a:r>
                      <a:endParaRPr lang="en-US" dirty="0">
                        <a:solidFill>
                          <a:srgbClr val="000000"/>
                        </a:solidFill>
                        <a:effectLst/>
                        <a:latin typeface="inherit"/>
                      </a:endParaRPr>
                    </a:p>
                    <a:p>
                      <a:pPr algn="l" fontAlgn="base"/>
                      <a:r>
                        <a:rPr lang="en-US" dirty="0">
                          <a:solidFill>
                            <a:srgbClr val="002D7A"/>
                          </a:solidFill>
                          <a:effectLst/>
                          <a:latin typeface="inherit"/>
                        </a:rPr>
                        <a:t>row1</a:t>
                      </a:r>
                      <a:r>
                        <a:rPr lang="en-US" dirty="0">
                          <a:solidFill>
                            <a:srgbClr val="006FE0"/>
                          </a:solidFill>
                          <a:effectLst/>
                          <a:latin typeface="inherit"/>
                        </a:rPr>
                        <a:t> = </a:t>
                      </a:r>
                      <a:r>
                        <a:rPr lang="en-US" dirty="0">
                          <a:solidFill>
                            <a:srgbClr val="333333"/>
                          </a:solidFill>
                          <a:effectLst/>
                          <a:latin typeface="inherit"/>
                        </a:rPr>
                        <a:t>[</a:t>
                      </a:r>
                      <a:r>
                        <a:rPr lang="en-US" dirty="0">
                          <a:solidFill>
                            <a:srgbClr val="CE0000"/>
                          </a:solidFill>
                          <a:effectLst/>
                          <a:latin typeface="inherit"/>
                        </a:rPr>
                        <a:t>10</a:t>
                      </a:r>
                      <a:r>
                        <a:rPr lang="en-US" dirty="0">
                          <a:solidFill>
                            <a:srgbClr val="333333"/>
                          </a:solidFill>
                          <a:effectLst/>
                          <a:latin typeface="inherit"/>
                        </a:rPr>
                        <a:t>,</a:t>
                      </a:r>
                      <a:r>
                        <a:rPr lang="en-US" dirty="0">
                          <a:solidFill>
                            <a:srgbClr val="006FE0"/>
                          </a:solidFill>
                          <a:effectLst/>
                          <a:latin typeface="inherit"/>
                        </a:rPr>
                        <a:t> </a:t>
                      </a:r>
                      <a:r>
                        <a:rPr lang="en-US" dirty="0">
                          <a:solidFill>
                            <a:srgbClr val="CE0000"/>
                          </a:solidFill>
                          <a:effectLst/>
                          <a:latin typeface="inherit"/>
                        </a:rPr>
                        <a:t>20</a:t>
                      </a:r>
                      <a:r>
                        <a:rPr lang="en-US" dirty="0">
                          <a:solidFill>
                            <a:srgbClr val="333333"/>
                          </a:solidFill>
                          <a:effectLst/>
                          <a:latin typeface="inherit"/>
                        </a:rPr>
                        <a:t>,</a:t>
                      </a:r>
                      <a:r>
                        <a:rPr lang="en-US" dirty="0">
                          <a:solidFill>
                            <a:srgbClr val="006FE0"/>
                          </a:solidFill>
                          <a:effectLst/>
                          <a:latin typeface="inherit"/>
                        </a:rPr>
                        <a:t> </a:t>
                      </a:r>
                      <a:r>
                        <a:rPr lang="en-US" dirty="0">
                          <a:solidFill>
                            <a:srgbClr val="CE0000"/>
                          </a:solidFill>
                          <a:effectLst/>
                          <a:latin typeface="inherit"/>
                        </a:rPr>
                        <a:t>15</a:t>
                      </a:r>
                      <a:r>
                        <a:rPr lang="en-US" dirty="0">
                          <a:solidFill>
                            <a:srgbClr val="333333"/>
                          </a:solidFill>
                          <a:effectLst/>
                          <a:latin typeface="inherit"/>
                        </a:rPr>
                        <a:t>,</a:t>
                      </a:r>
                      <a:r>
                        <a:rPr lang="en-US" dirty="0">
                          <a:solidFill>
                            <a:srgbClr val="006FE0"/>
                          </a:solidFill>
                          <a:effectLst/>
                          <a:latin typeface="inherit"/>
                        </a:rPr>
                        <a:t> </a:t>
                      </a:r>
                      <a:r>
                        <a:rPr lang="en-US" dirty="0">
                          <a:solidFill>
                            <a:srgbClr val="CE0000"/>
                          </a:solidFill>
                          <a:effectLst/>
                          <a:latin typeface="inherit"/>
                        </a:rPr>
                        <a:t>10</a:t>
                      </a:r>
                      <a:r>
                        <a:rPr lang="en-US" dirty="0">
                          <a:solidFill>
                            <a:srgbClr val="333333"/>
                          </a:solidFill>
                          <a:effectLst/>
                          <a:latin typeface="inherit"/>
                        </a:rPr>
                        <a:t>,</a:t>
                      </a:r>
                      <a:r>
                        <a:rPr lang="en-US" dirty="0">
                          <a:solidFill>
                            <a:srgbClr val="006FE0"/>
                          </a:solidFill>
                          <a:effectLst/>
                          <a:latin typeface="inherit"/>
                        </a:rPr>
                        <a:t> </a:t>
                      </a:r>
                      <a:r>
                        <a:rPr lang="en-US" dirty="0">
                          <a:solidFill>
                            <a:srgbClr val="CE0000"/>
                          </a:solidFill>
                          <a:effectLst/>
                          <a:latin typeface="inherit"/>
                        </a:rPr>
                        <a:t>5</a:t>
                      </a:r>
                      <a:r>
                        <a:rPr lang="en-US" dirty="0">
                          <a:solidFill>
                            <a:srgbClr val="333333"/>
                          </a:solidFill>
                          <a:effectLst/>
                          <a:latin typeface="inherit"/>
                        </a:rPr>
                        <a:t>]</a:t>
                      </a:r>
                      <a:endParaRPr lang="en-US" dirty="0">
                        <a:solidFill>
                          <a:srgbClr val="000000"/>
                        </a:solidFill>
                        <a:effectLst/>
                        <a:latin typeface="inherit"/>
                      </a:endParaRPr>
                    </a:p>
                    <a:p>
                      <a:pPr algn="l" fontAlgn="base"/>
                      <a:r>
                        <a:rPr lang="en-US" dirty="0">
                          <a:solidFill>
                            <a:srgbClr val="002D7A"/>
                          </a:solidFill>
                          <a:effectLst/>
                          <a:latin typeface="inherit"/>
                        </a:rPr>
                        <a:t>row2</a:t>
                      </a:r>
                      <a:r>
                        <a:rPr lang="en-US" dirty="0">
                          <a:solidFill>
                            <a:srgbClr val="006FE0"/>
                          </a:solidFill>
                          <a:effectLst/>
                          <a:latin typeface="inherit"/>
                        </a:rPr>
                        <a:t> = </a:t>
                      </a:r>
                      <a:r>
                        <a:rPr lang="en-US" dirty="0">
                          <a:solidFill>
                            <a:srgbClr val="333333"/>
                          </a:solidFill>
                          <a:effectLst/>
                          <a:latin typeface="inherit"/>
                        </a:rPr>
                        <a:t>[</a:t>
                      </a:r>
                      <a:r>
                        <a:rPr lang="en-US" dirty="0">
                          <a:solidFill>
                            <a:srgbClr val="CE0000"/>
                          </a:solidFill>
                          <a:effectLst/>
                          <a:latin typeface="inherit"/>
                        </a:rPr>
                        <a:t>12</a:t>
                      </a:r>
                      <a:r>
                        <a:rPr lang="en-US" dirty="0">
                          <a:solidFill>
                            <a:srgbClr val="333333"/>
                          </a:solidFill>
                          <a:effectLst/>
                          <a:latin typeface="inherit"/>
                        </a:rPr>
                        <a:t>,</a:t>
                      </a:r>
                      <a:r>
                        <a:rPr lang="en-US" dirty="0">
                          <a:solidFill>
                            <a:srgbClr val="006FE0"/>
                          </a:solidFill>
                          <a:effectLst/>
                          <a:latin typeface="inherit"/>
                        </a:rPr>
                        <a:t> </a:t>
                      </a:r>
                      <a:r>
                        <a:rPr lang="en-US" dirty="0">
                          <a:solidFill>
                            <a:srgbClr val="CE0000"/>
                          </a:solidFill>
                          <a:effectLst/>
                          <a:latin typeface="inherit"/>
                        </a:rPr>
                        <a:t>24</a:t>
                      </a:r>
                      <a:r>
                        <a:rPr lang="en-US" dirty="0">
                          <a:solidFill>
                            <a:srgbClr val="333333"/>
                          </a:solidFill>
                          <a:effectLst/>
                          <a:latin typeface="inherit"/>
                        </a:rPr>
                        <a:t>,</a:t>
                      </a:r>
                      <a:r>
                        <a:rPr lang="en-US" dirty="0">
                          <a:solidFill>
                            <a:srgbClr val="006FE0"/>
                          </a:solidFill>
                          <a:effectLst/>
                          <a:latin typeface="inherit"/>
                        </a:rPr>
                        <a:t> </a:t>
                      </a:r>
                      <a:r>
                        <a:rPr lang="en-US" dirty="0">
                          <a:solidFill>
                            <a:srgbClr val="CE0000"/>
                          </a:solidFill>
                          <a:effectLst/>
                          <a:latin typeface="inherit"/>
                        </a:rPr>
                        <a:t>18</a:t>
                      </a:r>
                      <a:r>
                        <a:rPr lang="en-US" dirty="0">
                          <a:solidFill>
                            <a:srgbClr val="333333"/>
                          </a:solidFill>
                          <a:effectLst/>
                          <a:latin typeface="inherit"/>
                        </a:rPr>
                        <a:t>,</a:t>
                      </a:r>
                      <a:r>
                        <a:rPr lang="en-US" dirty="0">
                          <a:solidFill>
                            <a:srgbClr val="006FE0"/>
                          </a:solidFill>
                          <a:effectLst/>
                          <a:latin typeface="inherit"/>
                        </a:rPr>
                        <a:t> </a:t>
                      </a:r>
                      <a:r>
                        <a:rPr lang="en-US" dirty="0">
                          <a:solidFill>
                            <a:srgbClr val="CE0000"/>
                          </a:solidFill>
                          <a:effectLst/>
                          <a:latin typeface="inherit"/>
                        </a:rPr>
                        <a:t>8</a:t>
                      </a:r>
                      <a:r>
                        <a:rPr lang="en-US" dirty="0">
                          <a:solidFill>
                            <a:srgbClr val="333333"/>
                          </a:solidFill>
                          <a:effectLst/>
                          <a:latin typeface="inherit"/>
                        </a:rPr>
                        <a:t>,</a:t>
                      </a:r>
                      <a:r>
                        <a:rPr lang="en-US" dirty="0">
                          <a:solidFill>
                            <a:srgbClr val="006FE0"/>
                          </a:solidFill>
                          <a:effectLst/>
                          <a:latin typeface="inherit"/>
                        </a:rPr>
                        <a:t> </a:t>
                      </a:r>
                      <a:r>
                        <a:rPr lang="en-US" dirty="0">
                          <a:solidFill>
                            <a:srgbClr val="CE0000"/>
                          </a:solidFill>
                          <a:effectLst/>
                          <a:latin typeface="inherit"/>
                        </a:rPr>
                        <a:t>7</a:t>
                      </a:r>
                      <a:r>
                        <a:rPr lang="en-US" dirty="0">
                          <a:solidFill>
                            <a:srgbClr val="333333"/>
                          </a:solidFill>
                          <a:effectLst/>
                          <a:latin typeface="inherit"/>
                        </a:rPr>
                        <a:t>]</a:t>
                      </a:r>
                      <a:endParaRPr lang="en-US" dirty="0">
                        <a:solidFill>
                          <a:srgbClr val="000000"/>
                        </a:solidFill>
                        <a:effectLst/>
                        <a:latin typeface="inherit"/>
                      </a:endParaRPr>
                    </a:p>
                    <a:p>
                      <a:pPr algn="l" fontAlgn="base"/>
                      <a:r>
                        <a:rPr lang="en-US" dirty="0">
                          <a:solidFill>
                            <a:srgbClr val="B85C00"/>
                          </a:solidFill>
                          <a:effectLst/>
                          <a:latin typeface="inherit"/>
                        </a:rPr>
                        <a:t># calculate distance</a:t>
                      </a:r>
                      <a:endParaRPr lang="en-US" dirty="0">
                        <a:solidFill>
                          <a:srgbClr val="000000"/>
                        </a:solidFill>
                        <a:effectLst/>
                        <a:latin typeface="inherit"/>
                      </a:endParaRPr>
                    </a:p>
                    <a:p>
                      <a:pPr algn="l" fontAlgn="base"/>
                      <a:r>
                        <a:rPr lang="en-US" dirty="0" err="1">
                          <a:solidFill>
                            <a:srgbClr val="002D7A"/>
                          </a:solidFill>
                          <a:effectLst/>
                          <a:latin typeface="inherit"/>
                        </a:rPr>
                        <a:t>dist</a:t>
                      </a:r>
                      <a:r>
                        <a:rPr lang="en-US" dirty="0">
                          <a:solidFill>
                            <a:srgbClr val="006FE0"/>
                          </a:solidFill>
                          <a:effectLst/>
                          <a:latin typeface="inherit"/>
                        </a:rPr>
                        <a:t> = </a:t>
                      </a:r>
                      <a:r>
                        <a:rPr lang="en-US" dirty="0" err="1">
                          <a:solidFill>
                            <a:srgbClr val="004ED0"/>
                          </a:solidFill>
                          <a:effectLst/>
                          <a:latin typeface="inherit"/>
                        </a:rPr>
                        <a:t>euclidean</a:t>
                      </a:r>
                      <a:r>
                        <a:rPr lang="en-US" dirty="0">
                          <a:solidFill>
                            <a:srgbClr val="333333"/>
                          </a:solidFill>
                          <a:effectLst/>
                          <a:latin typeface="inherit"/>
                        </a:rPr>
                        <a:t>(</a:t>
                      </a:r>
                      <a:r>
                        <a:rPr lang="en-US" dirty="0">
                          <a:solidFill>
                            <a:srgbClr val="002D7A"/>
                          </a:solidFill>
                          <a:effectLst/>
                          <a:latin typeface="inherit"/>
                        </a:rPr>
                        <a:t>row1</a:t>
                      </a:r>
                      <a:r>
                        <a:rPr lang="en-US" dirty="0">
                          <a:solidFill>
                            <a:srgbClr val="333333"/>
                          </a:solidFill>
                          <a:effectLst/>
                          <a:latin typeface="inherit"/>
                        </a:rPr>
                        <a:t>,</a:t>
                      </a:r>
                      <a:r>
                        <a:rPr lang="en-US" dirty="0">
                          <a:solidFill>
                            <a:srgbClr val="006FE0"/>
                          </a:solidFill>
                          <a:effectLst/>
                          <a:latin typeface="inherit"/>
                        </a:rPr>
                        <a:t> </a:t>
                      </a:r>
                      <a:r>
                        <a:rPr lang="en-US" dirty="0">
                          <a:solidFill>
                            <a:srgbClr val="002D7A"/>
                          </a:solidFill>
                          <a:effectLst/>
                          <a:latin typeface="inherit"/>
                        </a:rPr>
                        <a:t>row2</a:t>
                      </a:r>
                      <a:r>
                        <a:rPr lang="en-US" dirty="0">
                          <a:solidFill>
                            <a:srgbClr val="333333"/>
                          </a:solidFill>
                          <a:effectLst/>
                          <a:latin typeface="inherit"/>
                        </a:rPr>
                        <a:t>)</a:t>
                      </a:r>
                      <a:endParaRPr lang="en-US" dirty="0">
                        <a:solidFill>
                          <a:srgbClr val="000000"/>
                        </a:solidFill>
                        <a:effectLst/>
                        <a:latin typeface="inherit"/>
                      </a:endParaRPr>
                    </a:p>
                    <a:p>
                      <a:pPr algn="l" fontAlgn="base"/>
                      <a:r>
                        <a:rPr lang="en-US" dirty="0">
                          <a:solidFill>
                            <a:srgbClr val="004ED0"/>
                          </a:solidFill>
                          <a:effectLst/>
                          <a:latin typeface="inherit"/>
                        </a:rPr>
                        <a:t>print</a:t>
                      </a:r>
                      <a:r>
                        <a:rPr lang="en-US" dirty="0">
                          <a:solidFill>
                            <a:srgbClr val="333333"/>
                          </a:solidFill>
                          <a:effectLst/>
                          <a:latin typeface="inherit"/>
                        </a:rPr>
                        <a:t>(</a:t>
                      </a:r>
                      <a:r>
                        <a:rPr lang="en-US" dirty="0" err="1">
                          <a:solidFill>
                            <a:srgbClr val="002D7A"/>
                          </a:solidFill>
                          <a:effectLst/>
                          <a:latin typeface="inherit"/>
                        </a:rPr>
                        <a:t>dist</a:t>
                      </a:r>
                      <a:r>
                        <a:rPr lang="en-US" dirty="0">
                          <a:solidFill>
                            <a:srgbClr val="333333"/>
                          </a:solidFill>
                          <a:effectLst/>
                          <a:latin typeface="inherit"/>
                        </a:rPr>
                        <a:t>)</a:t>
                      </a:r>
                      <a:endParaRPr lang="en-US" dirty="0">
                        <a:solidFill>
                          <a:srgbClr val="000000"/>
                        </a:solidFill>
                        <a:effectLst/>
                        <a:latin typeface="inherit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51481673"/>
                  </a:ext>
                </a:extLst>
              </a:tr>
            </a:tbl>
          </a:graphicData>
        </a:graphic>
      </p:graphicFrame>
      <p:sp>
        <p:nvSpPr>
          <p:cNvPr id="5" name="Rectangle 1">
            <a:extLst>
              <a:ext uri="{FF2B5EF4-FFF2-40B4-BE49-F238E27FC236}">
                <a16:creationId xmlns:a16="http://schemas.microsoft.com/office/drawing/2014/main" id="{55492CF7-A9EC-495B-9EFE-F6A8436A82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0040" y="655645"/>
            <a:ext cx="6841931" cy="50783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555555"/>
                </a:solidFill>
                <a:effectLst/>
                <a:latin typeface="Helvetica Neue"/>
              </a:rPr>
              <a:t>We can also perform the same calculation using the 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428BCA"/>
                </a:solidFill>
                <a:effectLst/>
                <a:latin typeface="Helvetica Neue"/>
                <a:hlinkClick r:id="rId2"/>
              </a:rPr>
              <a:t>euclidean() function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555555"/>
                </a:solidFill>
                <a:effectLst/>
                <a:latin typeface="Helvetica Neue"/>
              </a:rPr>
              <a:t> from SciPy. The complete example is listed below.</a:t>
            </a:r>
            <a:endParaRPr kumimoji="0" lang="en-US" altLang="en-US" sz="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555555"/>
                </a:solidFill>
                <a:effectLst/>
                <a:latin typeface="Helvetica Neue"/>
              </a:rPr>
              <a:t>Running the example, we can see we get the same result, confirming our manual implementation.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49836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6CF73-4B31-4121-AD7B-9D7C2B0636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0903"/>
            <a:ext cx="7237141" cy="337975"/>
          </a:xfrm>
        </p:spPr>
        <p:txBody>
          <a:bodyPr/>
          <a:lstStyle/>
          <a:p>
            <a:pPr algn="l"/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Pyvis</a:t>
            </a:r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9FF6EC-A051-40FF-9C04-14294222E78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D67B0D-FC6C-4524-8BD5-AF93381014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3002" y="900918"/>
            <a:ext cx="4690295" cy="3722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6930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318F6-4ABB-49C8-9D6E-9F35DA7AE3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513C84-52FF-4A8D-BB5C-03CB74F4B68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6D65A4-5F64-440F-8D88-ECA386A283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138064"/>
            <a:ext cx="7821227" cy="1338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0295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75F44-DF27-4FF3-84FE-5D1AA9B305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7DC76D-A300-4306-BF90-F85D3F5B07E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E3933F-74D4-4A0E-AA5F-A839956475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426" y="625710"/>
            <a:ext cx="6846938" cy="4123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091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603FAC-1E5E-4E51-8CF9-EDF193497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F210B1-8880-4C64-99F2-7256F78ED11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81377B-2750-4C72-A3E9-B2860D2B7A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3535" y="577868"/>
            <a:ext cx="5297197" cy="4276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036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C6BF9-04AB-4F7E-B2F9-320487960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5D13CFA-B8DF-4292-A67D-2EA3F877DC6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E8F616-03A4-4AED-B712-0997AB54BA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0904" y="429025"/>
            <a:ext cx="6021468" cy="4558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9714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3BB41-E506-4710-8F8C-42B319918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0" lang="en-US" altLang="en-US" sz="1600" b="1" i="0" u="sng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TEAM MEMBERS:</a:t>
            </a:r>
            <a:b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lang="es-E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535E0C-0CF3-4438-A95D-C0FEF04BB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4E73C-7A94-44D4-A65F-F6EB5CEC5634}" type="slidenum">
              <a:rPr lang="en-US" smtClean="0"/>
              <a:t>2</a:t>
            </a:fld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BB4419C-ADF7-41B7-8DFA-E4032E461A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0822617"/>
              </p:ext>
            </p:extLst>
          </p:nvPr>
        </p:nvGraphicFramePr>
        <p:xfrm>
          <a:off x="1559306" y="762665"/>
          <a:ext cx="4361180" cy="873508"/>
        </p:xfrm>
        <a:graphic>
          <a:graphicData uri="http://schemas.openxmlformats.org/drawingml/2006/table">
            <a:tbl>
              <a:tblPr firstRow="1" firstCol="1" bandRow="1"/>
              <a:tblGrid>
                <a:gridCol w="1539875">
                  <a:extLst>
                    <a:ext uri="{9D8B030D-6E8A-4147-A177-3AD203B41FA5}">
                      <a16:colId xmlns:a16="http://schemas.microsoft.com/office/drawing/2014/main" val="3754403198"/>
                    </a:ext>
                  </a:extLst>
                </a:gridCol>
                <a:gridCol w="2821305">
                  <a:extLst>
                    <a:ext uri="{9D8B030D-6E8A-4147-A177-3AD203B41FA5}">
                      <a16:colId xmlns:a16="http://schemas.microsoft.com/office/drawing/2014/main" val="1297294205"/>
                    </a:ext>
                  </a:extLst>
                </a:gridCol>
              </a:tblGrid>
              <a:tr h="16065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Gregory Gibbs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18415" marB="18415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u="sng" dirty="0">
                          <a:solidFill>
                            <a:srgbClr val="0563C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  <a:hlinkClick r:id="rId2"/>
                        </a:rPr>
                        <a:t>gregorysmithgibbs@gmail.com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18415" marB="18415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9042259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Juan Ulloa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18415" marB="18415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u="sng" kern="1200" dirty="0">
                          <a:solidFill>
                            <a:srgbClr val="0563C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  <a:hlinkClick r:id="rId3"/>
                        </a:rPr>
                        <a:t>ulloajuan@hotmail.com</a:t>
                      </a:r>
                      <a:r>
                        <a:rPr lang="en-US" sz="1200" u="sng" kern="1200" dirty="0">
                          <a:solidFill>
                            <a:srgbClr val="0563C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</a:p>
                  </a:txBody>
                  <a:tcPr marL="68580" marR="68580" marT="18415" marB="18415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2914469"/>
                  </a:ext>
                </a:extLst>
              </a:tr>
              <a:tr h="16065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Adam Burstyn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18415" marB="18415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u="sng">
                          <a:solidFill>
                            <a:srgbClr val="0563C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  <a:hlinkClick r:id="rId4"/>
                        </a:rPr>
                        <a:t>adam.burstyn@gmail.com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18415" marB="18415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61437518"/>
                  </a:ext>
                </a:extLst>
              </a:tr>
              <a:tr h="16065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Ignacio Domaica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18415" marB="18415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u="sng" dirty="0">
                          <a:solidFill>
                            <a:srgbClr val="0563C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  <a:hlinkClick r:id="rId5"/>
                        </a:rPr>
                        <a:t>idomaica@gmail.com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18415" marB="18415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359111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219050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C6BF9-04AB-4F7E-B2F9-320487960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5D13CFA-B8DF-4292-A67D-2EA3F877DC6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DC4EA81-2F34-4A0F-A775-3C5E3A6207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0091" y="668911"/>
            <a:ext cx="4509987" cy="4325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3003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EA74FB-8CA6-4CD9-B224-3FC81417DF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BE9C15B-3F0E-449A-BE22-CAC685FD1B1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21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9AFAC4-91A3-4C71-98F0-F109CE11C790}"/>
              </a:ext>
            </a:extLst>
          </p:cNvPr>
          <p:cNvSpPr txBox="1"/>
          <p:nvPr/>
        </p:nvSpPr>
        <p:spPr>
          <a:xfrm>
            <a:off x="1308410" y="1703274"/>
            <a:ext cx="612860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6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Break </a:t>
            </a:r>
            <a:r>
              <a:rPr lang="es-ES" sz="600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till</a:t>
            </a:r>
            <a:r>
              <a:rPr lang="es-ES" sz="6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8.30 pm</a:t>
            </a:r>
          </a:p>
        </p:txBody>
      </p:sp>
    </p:spTree>
    <p:extLst>
      <p:ext uri="{BB962C8B-B14F-4D97-AF65-F5344CB8AC3E}">
        <p14:creationId xmlns:p14="http://schemas.microsoft.com/office/powerpoint/2010/main" val="33269988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EA74FB-8CA6-4CD9-B224-3FC81417DF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BE9C15B-3F0E-449A-BE22-CAC685FD1B1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C81C01-58F2-4CE0-A590-AC0151B93B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582" y="274700"/>
            <a:ext cx="6817101" cy="4579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0941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F5590-EED1-4DD9-A134-028EB4B4A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67CB791-C00B-4D9B-85EF-3D9DB43ADFB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5068EF-B40D-434E-A900-15D19F4317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754" y="0"/>
            <a:ext cx="834049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7435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B806BD-FC0B-42B3-A78B-D8B23602E2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E26E48D-8A7E-470E-8060-D31F3AE3345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1E98EB-1A51-4F09-807A-F429750C1C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5996" y="1290458"/>
            <a:ext cx="5792008" cy="2562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8195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0CEE53-379D-4A03-92AB-3E053AFC7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2922AF5-B910-4ACF-A79E-6E474DD034C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0EE454-40BC-4E6B-9E73-877F2FFDC6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303" y="289245"/>
            <a:ext cx="8229600" cy="4709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6201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9EDDFA-1B73-4D28-8D69-3DBFB3A24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C4CD8C9-AC68-449E-8026-057C74A6C6A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74A463-C7D9-47DF-9866-BBE1DCEA5D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303" y="428548"/>
            <a:ext cx="8092801" cy="4570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8217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5D5412-438E-4FB9-86FA-FA9E5AAE6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050A71-BDB8-4078-BB9D-8651060985C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1F1FB7-F4B5-41D7-BA45-1F2EDE3C8B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278" y="0"/>
            <a:ext cx="882744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7735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17886-C87B-4843-AC97-F312615CD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15174E-EA97-4C63-A65C-82A455BF805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FBDCA5-AB76-4462-B6DC-ECF69BFA9E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37" y="0"/>
            <a:ext cx="907292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9997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E89DB9-3AE9-4CC6-960C-43CCD8260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FFCB560-1CD6-4C6A-B41D-D3687BB4B39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952CBB-3493-4DB7-B182-D1FCE270AF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14" y="0"/>
            <a:ext cx="902697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0691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3BB41-E506-4710-8F8C-42B319918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s-ES" sz="1800" dirty="0" err="1"/>
              <a:t>Scope</a:t>
            </a:r>
            <a:r>
              <a:rPr lang="es-ES" sz="1800" dirty="0"/>
              <a:t>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535E0C-0CF3-4438-A95D-C0FEF04BB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4E73C-7A94-44D4-A65F-F6EB5CEC5634}" type="slidenum">
              <a:rPr lang="en-US" smtClean="0"/>
              <a:t>3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CBB02E-6734-45B3-B712-81634A6895E1}"/>
              </a:ext>
            </a:extLst>
          </p:cNvPr>
          <p:cNvSpPr txBox="1"/>
          <p:nvPr/>
        </p:nvSpPr>
        <p:spPr>
          <a:xfrm>
            <a:off x="381000" y="666280"/>
            <a:ext cx="841552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idea would be to determine which player is best suited to fill a certain position on any NBA team based on existing players </a:t>
            </a:r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and-or including draftees or not.</a:t>
            </a:r>
            <a:endParaRPr lang="es-ES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A0E78F-E9F4-40E1-930B-8A2EBA4143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696" y="1689145"/>
            <a:ext cx="6364224" cy="2802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9276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405AA-924B-4416-B6AD-5021137B2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FB80560-2FE1-4F0E-9F9B-7745912D07B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5636CB-54F8-43B3-AAB2-AD98529CE9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953" y="1572514"/>
            <a:ext cx="8686800" cy="1742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2814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BBD7BA-D48A-4D42-A465-8E9249707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0C7A4BA-EC1D-4FFC-9EB1-E8ABB5ADB7A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6099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44E7F-82F4-4635-8F9C-866CB13CB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1AFBC97-36FC-45A6-9D23-FD64ECC342E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6237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0810D0-733F-4C42-952F-F130E6B75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C30CCAE-DE00-4CB8-85CB-9DD64175046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0075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7F9DEB-0E82-40A2-8AD7-CAFCC557B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7BF24F-F670-4C0C-A645-259420C473E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2731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3BB41-E506-4710-8F8C-42B319918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s-ES" sz="1800" dirty="0" err="1"/>
              <a:t>Design</a:t>
            </a:r>
            <a:r>
              <a:rPr lang="es-ES" sz="1800" dirty="0"/>
              <a:t> / </a:t>
            </a:r>
            <a:r>
              <a:rPr lang="es-ES" sz="1800" dirty="0" err="1"/>
              <a:t>Steps</a:t>
            </a:r>
            <a:endParaRPr lang="es-ES" sz="18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535E0C-0CF3-4438-A95D-C0FEF04BB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4E73C-7A94-44D4-A65F-F6EB5CEC5634}" type="slidenum">
              <a:rPr lang="en-US" smtClean="0"/>
              <a:t>4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A5C33A-1F4C-4D9F-A3DF-39886F96B3D4}"/>
              </a:ext>
            </a:extLst>
          </p:cNvPr>
          <p:cNvSpPr txBox="1"/>
          <p:nvPr/>
        </p:nvSpPr>
        <p:spPr>
          <a:xfrm>
            <a:off x="3666744" y="939215"/>
            <a:ext cx="35570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4863" indent="-804863"/>
            <a:r>
              <a:rPr lang="es-ES" sz="1400" b="1" u="sng" dirty="0">
                <a:latin typeface="Arial" panose="020B0604020202020204" pitchFamily="34" charset="0"/>
                <a:cs typeface="Arial" panose="020B0604020202020204" pitchFamily="34" charset="0"/>
              </a:rPr>
              <a:t>STEP 1.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- 	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Select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specific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team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804863" indent="-804863"/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Select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specific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player</a:t>
            </a:r>
            <a:endParaRPr lang="es-E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03C8A5-1B1F-4EEC-AB4B-436E1A19EB07}"/>
              </a:ext>
            </a:extLst>
          </p:cNvPr>
          <p:cNvSpPr txBox="1"/>
          <p:nvPr/>
        </p:nvSpPr>
        <p:spPr>
          <a:xfrm>
            <a:off x="3666744" y="1636015"/>
            <a:ext cx="4608576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4863" indent="-804863"/>
            <a:r>
              <a:rPr lang="es-ES" sz="1400" b="1" u="sng" dirty="0">
                <a:latin typeface="Arial" panose="020B0604020202020204" pitchFamily="34" charset="0"/>
                <a:cs typeface="Arial" panose="020B0604020202020204" pitchFamily="34" charset="0"/>
              </a:rPr>
              <a:t>STEP 2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.- 	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Selected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player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will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have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specific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performance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reflected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stats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804863" indent="-804863"/>
            <a:endParaRPr lang="es-E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4863" indent="-804863"/>
            <a:endParaRPr lang="es-E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4863" indent="-804863"/>
            <a:endParaRPr lang="es-E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4863" indent="-804863"/>
            <a:endParaRPr lang="es-E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4863" indent="-804863"/>
            <a:endParaRPr lang="es-E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4863" indent="-804863"/>
            <a:endParaRPr lang="es-E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4863" indent="-804863"/>
            <a:endParaRPr lang="es-E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4863" indent="-804863"/>
            <a:endParaRPr lang="es-E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4863" indent="-804863"/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Specific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performance data can be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loaded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as defaults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make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corrections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using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additional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tools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like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sliders,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filters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etc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  <a:p>
            <a:pPr marL="804863" indent="-804863"/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6216957-94A3-44E2-9A5B-784D1FA54CB5}"/>
              </a:ext>
            </a:extLst>
          </p:cNvPr>
          <p:cNvSpPr txBox="1"/>
          <p:nvPr/>
        </p:nvSpPr>
        <p:spPr>
          <a:xfrm>
            <a:off x="4572000" y="2269949"/>
            <a:ext cx="3962923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4863" indent="-804863"/>
            <a:r>
              <a:rPr lang="es-ES" sz="1200" b="1" i="1" u="sng" dirty="0"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r>
              <a:rPr lang="es-ES" sz="1200" i="1" dirty="0">
                <a:latin typeface="Arial" panose="020B0604020202020204" pitchFamily="34" charset="0"/>
                <a:cs typeface="Arial" panose="020B0604020202020204" pitchFamily="34" charset="0"/>
              </a:rPr>
              <a:t>.- 	Will be </a:t>
            </a:r>
            <a:r>
              <a:rPr lang="es-ES" sz="1200" i="1" dirty="0" err="1">
                <a:latin typeface="Arial" panose="020B0604020202020204" pitchFamily="34" charset="0"/>
                <a:cs typeface="Arial" panose="020B0604020202020204" pitchFamily="34" charset="0"/>
              </a:rPr>
              <a:t>collected</a:t>
            </a:r>
            <a:r>
              <a:rPr lang="es-ES" sz="1200" i="1" dirty="0">
                <a:latin typeface="Arial" panose="020B0604020202020204" pitchFamily="34" charset="0"/>
                <a:cs typeface="Arial" panose="020B0604020202020204" pitchFamily="34" charset="0"/>
              </a:rPr>
              <a:t> from:</a:t>
            </a:r>
          </a:p>
          <a:p>
            <a:pPr marL="804863" indent="-804863"/>
            <a:r>
              <a:rPr lang="es-ES" sz="12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1262063" lvl="1" indent="-804863"/>
            <a:r>
              <a:rPr lang="es-ES" sz="1200" i="1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s-ES" sz="1100" i="1" dirty="0" err="1">
                <a:latin typeface="Arial" panose="020B0604020202020204" pitchFamily="34" charset="0"/>
                <a:cs typeface="Arial" panose="020B0604020202020204" pitchFamily="34" charset="0"/>
              </a:rPr>
              <a:t>Kaggle</a:t>
            </a:r>
            <a:endParaRPr lang="es-ES" sz="11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62063" lvl="1" indent="-804863"/>
            <a:r>
              <a:rPr lang="es-ES" sz="1100" i="1" dirty="0">
                <a:latin typeface="Arial" panose="020B0604020202020204" pitchFamily="34" charset="0"/>
                <a:cs typeface="Arial" panose="020B0604020202020204" pitchFamily="34" charset="0"/>
              </a:rPr>
              <a:t>	NBA </a:t>
            </a:r>
            <a:r>
              <a:rPr lang="es-ES" sz="1100" i="1" dirty="0" err="1">
                <a:latin typeface="Arial" panose="020B0604020202020204" pitchFamily="34" charset="0"/>
                <a:cs typeface="Arial" panose="020B0604020202020204" pitchFamily="34" charset="0"/>
              </a:rPr>
              <a:t>stats</a:t>
            </a:r>
            <a:endParaRPr lang="es-ES" sz="11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62063" lvl="1" indent="-804863"/>
            <a:r>
              <a:rPr lang="es-ES" sz="1100" i="1" dirty="0">
                <a:latin typeface="Arial" panose="020B0604020202020204" pitchFamily="34" charset="0"/>
                <a:cs typeface="Arial" panose="020B0604020202020204" pitchFamily="34" charset="0"/>
              </a:rPr>
              <a:t>	NCAA </a:t>
            </a:r>
            <a:r>
              <a:rPr lang="es-ES" sz="1100" i="1" dirty="0" err="1">
                <a:latin typeface="Arial" panose="020B0604020202020204" pitchFamily="34" charset="0"/>
                <a:cs typeface="Arial" panose="020B0604020202020204" pitchFamily="34" charset="0"/>
              </a:rPr>
              <a:t>stats</a:t>
            </a:r>
            <a:r>
              <a:rPr lang="es-ES" sz="1100" i="1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s-ES" sz="1100" i="1" dirty="0" err="1">
                <a:latin typeface="Arial" panose="020B0604020202020204" pitchFamily="34" charset="0"/>
                <a:cs typeface="Arial" panose="020B0604020202020204" pitchFamily="34" charset="0"/>
              </a:rPr>
              <a:t>eventually</a:t>
            </a:r>
            <a:r>
              <a:rPr lang="es-ES" sz="1100" i="1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1262063" lvl="1" indent="-804863"/>
            <a:endParaRPr lang="es-ES" sz="11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4863" lvl="1" indent="-347663"/>
            <a:r>
              <a:rPr lang="es-ES" sz="1100" i="1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s-ES" sz="1200" i="1" dirty="0" err="1">
                <a:latin typeface="Arial" panose="020B0604020202020204" pitchFamily="34" charset="0"/>
                <a:cs typeface="Arial" panose="020B0604020202020204" pitchFamily="34" charset="0"/>
              </a:rPr>
              <a:t>We</a:t>
            </a:r>
            <a:r>
              <a:rPr lang="es-ES" sz="12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200" i="1" dirty="0" err="1">
                <a:latin typeface="Arial" panose="020B0604020202020204" pitchFamily="34" charset="0"/>
                <a:cs typeface="Arial" panose="020B0604020202020204" pitchFamily="34" charset="0"/>
              </a:rPr>
              <a:t>will</a:t>
            </a:r>
            <a:r>
              <a:rPr lang="es-ES" sz="1200" i="1" dirty="0">
                <a:latin typeface="Arial" panose="020B0604020202020204" pitchFamily="34" charset="0"/>
                <a:cs typeface="Arial" panose="020B0604020202020204" pitchFamily="34" charset="0"/>
              </a:rPr>
              <a:t> use </a:t>
            </a:r>
            <a:r>
              <a:rPr lang="es-ES" sz="1200" i="1" dirty="0" err="1">
                <a:latin typeface="Arial" panose="020B0604020202020204" pitchFamily="34" charset="0"/>
                <a:cs typeface="Arial" panose="020B0604020202020204" pitchFamily="34" charset="0"/>
              </a:rPr>
              <a:t>last</a:t>
            </a:r>
            <a:r>
              <a:rPr lang="es-ES" sz="1200" i="1" dirty="0">
                <a:latin typeface="Arial" panose="020B0604020202020204" pitchFamily="34" charset="0"/>
                <a:cs typeface="Arial" panose="020B0604020202020204" pitchFamily="34" charset="0"/>
              </a:rPr>
              <a:t> 2 </a:t>
            </a:r>
            <a:r>
              <a:rPr lang="es-ES" sz="1200" i="1" dirty="0" err="1">
                <a:latin typeface="Arial" panose="020B0604020202020204" pitchFamily="34" charset="0"/>
                <a:cs typeface="Arial" panose="020B0604020202020204" pitchFamily="34" charset="0"/>
              </a:rPr>
              <a:t>seasons</a:t>
            </a:r>
            <a:r>
              <a:rPr lang="es-ES" sz="12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200" i="1" dirty="0" err="1">
                <a:latin typeface="Arial" panose="020B0604020202020204" pitchFamily="34" charset="0"/>
                <a:cs typeface="Arial" panose="020B0604020202020204" pitchFamily="34" charset="0"/>
              </a:rPr>
              <a:t>averages</a:t>
            </a:r>
            <a:endParaRPr lang="es-ES" sz="12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36DC78D-FCCB-4C98-A1B4-084B5B75DB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8704" y="2209021"/>
            <a:ext cx="1933844" cy="177189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671CCD6-36CC-4CF4-8EA4-2D733AC902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045" y="2873552"/>
            <a:ext cx="2097933" cy="180655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3516AE5-6E87-430C-99C3-9C56077550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771" y="654920"/>
            <a:ext cx="1089701" cy="161502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DE35AEB0-8453-4656-BB3C-92BFF82408A7}"/>
                  </a:ext>
                </a:extLst>
              </p14:cNvPr>
              <p14:cNvContentPartPr/>
              <p14:nvPr/>
            </p14:nvContentPartPr>
            <p14:xfrm>
              <a:off x="7283520" y="2271960"/>
              <a:ext cx="1168200" cy="63144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DE35AEB0-8453-4656-BB3C-92BFF82408A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274160" y="2262600"/>
                <a:ext cx="1186920" cy="650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226072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3BB41-E506-4710-8F8C-42B319918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s-ES" sz="1800" dirty="0" err="1"/>
              <a:t>Design</a:t>
            </a:r>
            <a:r>
              <a:rPr lang="es-ES" sz="1800" dirty="0"/>
              <a:t> / </a:t>
            </a:r>
            <a:r>
              <a:rPr lang="es-ES" sz="1800" dirty="0" err="1"/>
              <a:t>Steps</a:t>
            </a:r>
            <a:r>
              <a:rPr lang="es-ES" sz="1800" dirty="0"/>
              <a:t> (2)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535E0C-0CF3-4438-A95D-C0FEF04BB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4E73C-7A94-44D4-A65F-F6EB5CEC5634}" type="slidenum">
              <a:rPr lang="en-US" smtClean="0"/>
              <a:t>5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BA6E67-B064-43D1-B545-FBFAD4759EDF}"/>
              </a:ext>
            </a:extLst>
          </p:cNvPr>
          <p:cNvSpPr txBox="1"/>
          <p:nvPr/>
        </p:nvSpPr>
        <p:spPr>
          <a:xfrm>
            <a:off x="576072" y="665351"/>
            <a:ext cx="7598664" cy="44781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/>
            <a:r>
              <a:rPr lang="en-US" sz="1100" b="1" i="0" dirty="0">
                <a:solidFill>
                  <a:srgbClr val="0070C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PLAYER PERFORMANCE METRICS</a:t>
            </a:r>
          </a:p>
          <a:p>
            <a:pPr algn="l" rtl="0"/>
            <a:endParaRPr lang="en-US" sz="1000" b="1" i="0" dirty="0">
              <a:solidFill>
                <a:srgbClr val="23232D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/>
            <a:r>
              <a:rPr lang="en-US" sz="1000" b="0" i="0" dirty="0">
                <a:solidFill>
                  <a:srgbClr val="23232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There are many ways to assess player performance. At the most basic level, basketball is about scoring more points than the opponent, so naturally points-per-game is a nice place to start. </a:t>
            </a:r>
          </a:p>
          <a:p>
            <a:pPr lvl="2"/>
            <a:endParaRPr lang="en-US" sz="1000" dirty="0">
              <a:solidFill>
                <a:srgbClr val="23232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/>
            <a:r>
              <a:rPr lang="en-US" sz="1000" b="0" i="0" dirty="0">
                <a:solidFill>
                  <a:srgbClr val="23232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But, there are other methods to quantify player performance, and some of them get quite complex like Box Plus Minus or Player Efficiency Rating.</a:t>
            </a:r>
          </a:p>
          <a:p>
            <a:pPr lvl="2"/>
            <a:endParaRPr lang="en-US" sz="1000" b="0" i="0" dirty="0">
              <a:solidFill>
                <a:srgbClr val="23232D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/>
            <a:r>
              <a:rPr lang="en-US" sz="1000" b="0" i="0" dirty="0">
                <a:solidFill>
                  <a:srgbClr val="23232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For this </a:t>
            </a:r>
            <a:r>
              <a:rPr lang="en-US" sz="1000" dirty="0">
                <a:solidFill>
                  <a:srgbClr val="23232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exercise </a:t>
            </a:r>
            <a:r>
              <a:rPr lang="en-US" sz="1000" b="0" i="0" dirty="0">
                <a:solidFill>
                  <a:srgbClr val="23232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we will use a very accepted measurement called </a:t>
            </a:r>
            <a:r>
              <a:rPr lang="en-US" sz="1000" b="1" i="0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Game Score </a:t>
            </a:r>
            <a:r>
              <a:rPr lang="en-US" sz="1000" b="0" i="0" dirty="0">
                <a:solidFill>
                  <a:srgbClr val="23232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which helps predict player performance.</a:t>
            </a:r>
          </a:p>
          <a:p>
            <a:pPr lvl="1"/>
            <a:endParaRPr lang="en-US" sz="1000" b="0" i="0" dirty="0">
              <a:solidFill>
                <a:srgbClr val="23232D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1000" b="1" i="0" dirty="0">
                <a:solidFill>
                  <a:srgbClr val="23232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 formula for Game Score is as follows:</a:t>
            </a:r>
            <a:endParaRPr lang="en-US" sz="1000" b="0" i="0" dirty="0">
              <a:solidFill>
                <a:srgbClr val="23232D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sz="1000" b="0" i="0" dirty="0">
              <a:solidFill>
                <a:srgbClr val="23232D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/>
            <a:r>
              <a:rPr lang="en-US" sz="1000" b="0" i="0" dirty="0" err="1">
                <a:solidFill>
                  <a:srgbClr val="23232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game_score</a:t>
            </a:r>
            <a:r>
              <a:rPr lang="en-US" sz="1000" b="0" i="0" dirty="0">
                <a:solidFill>
                  <a:srgbClr val="23232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= PTS + 0.4 * FG – 0.7 * FGA – 0.4*(FTA – FT) + 0.7 * ORB + 0.3 * DRB + STL + 0.7 * AST + 0.7 * BLK – 0.4 * PF – TOV.</a:t>
            </a:r>
          </a:p>
          <a:p>
            <a:pPr lvl="2"/>
            <a:endParaRPr lang="en-US" sz="1000" b="0" i="0" dirty="0">
              <a:solidFill>
                <a:srgbClr val="23232D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/>
            <a:r>
              <a:rPr lang="en-US" sz="1000" b="0" i="0" dirty="0">
                <a:solidFill>
                  <a:srgbClr val="23232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Game Score (</a:t>
            </a:r>
            <a:r>
              <a:rPr lang="en-US" sz="1000" b="0" i="0" dirty="0" err="1">
                <a:solidFill>
                  <a:srgbClr val="23232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game_score</a:t>
            </a:r>
            <a:r>
              <a:rPr lang="en-US" sz="1000" b="0" i="0" dirty="0">
                <a:solidFill>
                  <a:srgbClr val="23232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 attempts to incorporate some of the most important individual statistics and weights them to maximize its correlation with winning.  Game Score was created by </a:t>
            </a:r>
            <a:r>
              <a:rPr lang="en-US" sz="1000" b="0" i="0" u="none" strike="noStrike" dirty="0">
                <a:solidFill>
                  <a:srgbClr val="2D8FE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John Hollinger</a:t>
            </a:r>
            <a:r>
              <a:rPr lang="en-US" sz="1000" b="0" i="0" dirty="0">
                <a:solidFill>
                  <a:srgbClr val="23232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to give a rough measure of a player’s productivity for a single game.</a:t>
            </a:r>
          </a:p>
          <a:p>
            <a:pPr lvl="2"/>
            <a:endParaRPr lang="en-US" sz="1000" dirty="0">
              <a:solidFill>
                <a:srgbClr val="23232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/>
            <a:r>
              <a:rPr lang="en-US" sz="1000" b="0" i="0" dirty="0">
                <a:solidFill>
                  <a:srgbClr val="23232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Glossary</a:t>
            </a:r>
            <a:endParaRPr lang="en-US" sz="1000" b="0" i="0" dirty="0">
              <a:solidFill>
                <a:srgbClr val="23232D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/>
            <a:endParaRPr lang="en-US" sz="1000" dirty="0">
              <a:solidFill>
                <a:srgbClr val="23232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/>
            <a:endParaRPr lang="en-US" sz="1000" b="0" i="0" dirty="0">
              <a:solidFill>
                <a:srgbClr val="23232D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1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SALARY</a:t>
            </a:r>
            <a:r>
              <a:rPr lang="en-US" sz="1100" b="0" i="0" dirty="0">
                <a:solidFill>
                  <a:srgbClr val="23232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914400" indent="-914400"/>
            <a:r>
              <a:rPr lang="en-US" sz="1100" dirty="0">
                <a:solidFill>
                  <a:srgbClr val="23232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1100" b="0" i="0" dirty="0">
                <a:solidFill>
                  <a:srgbClr val="7030A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Specific players have contracts and salaries. Do we want to filter players also with salary data to respect salary caps?</a:t>
            </a:r>
            <a:endParaRPr lang="en-US" sz="1100" b="1" dirty="0">
              <a:solidFill>
                <a:srgbClr val="7030A0"/>
              </a:solidFill>
              <a:highlight>
                <a:srgbClr val="FFFF0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1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/>
            <a:endParaRPr lang="en-US" sz="1000" b="0" i="0" dirty="0">
              <a:solidFill>
                <a:srgbClr val="23232D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35115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147C9-0B63-4767-9C5F-2C758C632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AC699A8-5724-43B0-A916-11C62E0E2CB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8021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3BB41-E506-4710-8F8C-42B319918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s-ES" sz="1800" dirty="0" err="1"/>
              <a:t>Design</a:t>
            </a:r>
            <a:r>
              <a:rPr lang="es-ES" sz="1800" dirty="0"/>
              <a:t> / </a:t>
            </a:r>
            <a:r>
              <a:rPr lang="es-ES" sz="1800" dirty="0" err="1"/>
              <a:t>Steps</a:t>
            </a:r>
            <a:r>
              <a:rPr lang="es-ES" sz="1800" dirty="0"/>
              <a:t> (3)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535E0C-0CF3-4438-A95D-C0FEF04BB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4E73C-7A94-44D4-A65F-F6EB5CEC5634}" type="slidenum">
              <a:rPr lang="en-US" smtClean="0"/>
              <a:t>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D9CD4E-663C-4D8C-9E94-A101647994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705" y="2470928"/>
            <a:ext cx="5308877" cy="233770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07F9DBD-7EA1-45EA-9DAA-F2D011039AC7}"/>
              </a:ext>
            </a:extLst>
          </p:cNvPr>
          <p:cNvSpPr txBox="1"/>
          <p:nvPr/>
        </p:nvSpPr>
        <p:spPr>
          <a:xfrm>
            <a:off x="585216" y="594149"/>
            <a:ext cx="8138160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69963" indent="-969963"/>
            <a:r>
              <a:rPr lang="es-ES" sz="1600" b="1" u="sng" dirty="0">
                <a:latin typeface="Arial" panose="020B0604020202020204" pitchFamily="34" charset="0"/>
                <a:cs typeface="Arial" panose="020B0604020202020204" pitchFamily="34" charset="0"/>
              </a:rPr>
              <a:t>STEP 3</a:t>
            </a:r>
            <a:r>
              <a:rPr lang="es-ES" sz="1600" dirty="0">
                <a:latin typeface="Arial" panose="020B0604020202020204" pitchFamily="34" charset="0"/>
                <a:cs typeface="Arial" panose="020B0604020202020204" pitchFamily="34" charset="0"/>
              </a:rPr>
              <a:t>.- </a:t>
            </a:r>
            <a:r>
              <a:rPr lang="es-ES" sz="1600" dirty="0" err="1">
                <a:latin typeface="Arial" panose="020B0604020202020204" pitchFamily="34" charset="0"/>
                <a:cs typeface="Arial" panose="020B0604020202020204" pitchFamily="34" charset="0"/>
              </a:rPr>
              <a:t>Apply</a:t>
            </a:r>
            <a:r>
              <a:rPr lang="es-E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600" dirty="0" err="1">
                <a:latin typeface="Arial" panose="020B0604020202020204" pitchFamily="34" charset="0"/>
                <a:cs typeface="Arial" panose="020B0604020202020204" pitchFamily="34" charset="0"/>
              </a:rPr>
              <a:t>models</a:t>
            </a:r>
            <a:r>
              <a:rPr lang="es-ES" sz="1600" dirty="0">
                <a:latin typeface="Arial" panose="020B0604020202020204" pitchFamily="34" charset="0"/>
                <a:cs typeface="Arial" panose="020B0604020202020204" pitchFamily="34" charset="0"/>
              </a:rPr>
              <a:t> and machine </a:t>
            </a:r>
            <a:r>
              <a:rPr lang="es-ES" sz="1600" dirty="0" err="1">
                <a:latin typeface="Arial" panose="020B0604020202020204" pitchFamily="34" charset="0"/>
                <a:cs typeface="Arial" panose="020B0604020202020204" pitchFamily="34" charset="0"/>
              </a:rPr>
              <a:t>learning</a:t>
            </a:r>
            <a:r>
              <a:rPr lang="es-E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600" dirty="0" err="1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es-E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600" dirty="0" err="1">
                <a:latin typeface="Arial" panose="020B0604020202020204" pitchFamily="34" charset="0"/>
                <a:cs typeface="Arial" panose="020B0604020202020204" pitchFamily="34" charset="0"/>
              </a:rPr>
              <a:t>make</a:t>
            </a:r>
            <a:r>
              <a:rPr lang="es-E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600" dirty="0" err="1">
                <a:latin typeface="Arial" panose="020B0604020202020204" pitchFamily="34" charset="0"/>
                <a:cs typeface="Arial" panose="020B0604020202020204" pitchFamily="34" charset="0"/>
              </a:rPr>
              <a:t>proper</a:t>
            </a:r>
            <a:r>
              <a:rPr lang="es-E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600" dirty="0" err="1">
                <a:latin typeface="Arial" panose="020B0604020202020204" pitchFamily="34" charset="0"/>
                <a:cs typeface="Arial" panose="020B0604020202020204" pitchFamily="34" charset="0"/>
              </a:rPr>
              <a:t>forecasting</a:t>
            </a:r>
            <a:r>
              <a:rPr lang="es-ES" sz="1600" dirty="0">
                <a:latin typeface="Arial" panose="020B0604020202020204" pitchFamily="34" charset="0"/>
                <a:cs typeface="Arial" panose="020B0604020202020204" pitchFamily="34" charset="0"/>
              </a:rPr>
              <a:t> / </a:t>
            </a:r>
            <a:r>
              <a:rPr lang="es-ES" sz="1600" dirty="0" err="1">
                <a:latin typeface="Arial" panose="020B0604020202020204" pitchFamily="34" charset="0"/>
                <a:cs typeface="Arial" panose="020B0604020202020204" pitchFamily="34" charset="0"/>
              </a:rPr>
              <a:t>predictions</a:t>
            </a:r>
            <a:endParaRPr lang="es-E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69963" indent="-969963"/>
            <a:endParaRPr lang="es-E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69963" indent="-969963"/>
            <a:r>
              <a:rPr lang="es-ES" sz="1600" dirty="0">
                <a:latin typeface="Arial" panose="020B0604020202020204" pitchFamily="34" charset="0"/>
                <a:cs typeface="Arial" panose="020B0604020202020204" pitchFamily="34" charset="0"/>
              </a:rPr>
              <a:t>	Will </a:t>
            </a:r>
            <a:r>
              <a:rPr lang="es-ES" sz="1600" dirty="0" err="1">
                <a:latin typeface="Arial" panose="020B0604020202020204" pitchFamily="34" charset="0"/>
                <a:cs typeface="Arial" panose="020B0604020202020204" pitchFamily="34" charset="0"/>
              </a:rPr>
              <a:t>make</a:t>
            </a:r>
            <a:r>
              <a:rPr lang="es-E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600" dirty="0">
                <a:solidFill>
                  <a:srgbClr val="7030A0"/>
                </a:solidFill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3 </a:t>
            </a:r>
            <a:r>
              <a:rPr lang="es-ES" sz="1600" dirty="0" err="1">
                <a:solidFill>
                  <a:srgbClr val="7030A0"/>
                </a:solidFill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recommendations</a:t>
            </a:r>
            <a:r>
              <a:rPr lang="es-ES" sz="16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1714500" lvl="3" indent="-342900">
              <a:buClr>
                <a:srgbClr val="0070C0"/>
              </a:buClr>
              <a:buFont typeface="+mj-lt"/>
              <a:buAutoNum type="arabicParenR"/>
            </a:pPr>
            <a:r>
              <a:rPr lang="es-ES" sz="1600" dirty="0" err="1">
                <a:latin typeface="Arial" panose="020B0604020202020204" pitchFamily="34" charset="0"/>
                <a:cs typeface="Arial" panose="020B0604020202020204" pitchFamily="34" charset="0"/>
              </a:rPr>
              <a:t>Closest</a:t>
            </a:r>
            <a:r>
              <a:rPr lang="es-E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600" dirty="0" err="1">
                <a:latin typeface="Arial" panose="020B0604020202020204" pitchFamily="34" charset="0"/>
                <a:cs typeface="Arial" panose="020B0604020202020204" pitchFamily="34" charset="0"/>
              </a:rPr>
              <a:t>player</a:t>
            </a:r>
            <a:endParaRPr lang="es-E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0" lvl="3" indent="-342900">
              <a:buClr>
                <a:srgbClr val="0070C0"/>
              </a:buClr>
              <a:buFont typeface="+mj-lt"/>
              <a:buAutoNum type="arabicParenR"/>
            </a:pPr>
            <a:r>
              <a:rPr lang="es-ES" sz="1600" dirty="0" err="1">
                <a:latin typeface="Arial" panose="020B0604020202020204" pitchFamily="34" charset="0"/>
                <a:cs typeface="Arial" panose="020B0604020202020204" pitchFamily="34" charset="0"/>
              </a:rPr>
              <a:t>Closest</a:t>
            </a:r>
            <a:r>
              <a:rPr lang="es-E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600" dirty="0" err="1">
                <a:latin typeface="Arial" panose="020B0604020202020204" pitchFamily="34" charset="0"/>
                <a:cs typeface="Arial" panose="020B0604020202020204" pitchFamily="34" charset="0"/>
              </a:rPr>
              <a:t>player</a:t>
            </a:r>
            <a:r>
              <a:rPr lang="es-E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600" dirty="0" err="1">
                <a:latin typeface="Arial" panose="020B0604020202020204" pitchFamily="34" charset="0"/>
                <a:cs typeface="Arial" panose="020B0604020202020204" pitchFamily="34" charset="0"/>
              </a:rPr>
              <a:t>including</a:t>
            </a:r>
            <a:r>
              <a:rPr lang="es-E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600" dirty="0" err="1">
                <a:latin typeface="Arial" panose="020B0604020202020204" pitchFamily="34" charset="0"/>
                <a:cs typeface="Arial" panose="020B0604020202020204" pitchFamily="34" charset="0"/>
              </a:rPr>
              <a:t>salary</a:t>
            </a:r>
            <a:endParaRPr lang="es-E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0" lvl="3" indent="-342900">
              <a:buClr>
                <a:srgbClr val="0070C0"/>
              </a:buClr>
              <a:buFont typeface="+mj-lt"/>
              <a:buAutoNum type="arabicParenR"/>
            </a:pPr>
            <a:r>
              <a:rPr lang="es-ES" sz="1600" dirty="0" err="1">
                <a:solidFill>
                  <a:srgbClr val="7030A0"/>
                </a:solidFill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Drafted</a:t>
            </a:r>
            <a:r>
              <a:rPr lang="es-ES" sz="1600" dirty="0">
                <a:solidFill>
                  <a:srgbClr val="7030A0"/>
                </a:solidFill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600" dirty="0" err="1">
                <a:solidFill>
                  <a:srgbClr val="7030A0"/>
                </a:solidFill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player</a:t>
            </a:r>
            <a:r>
              <a:rPr lang="es-ES" sz="1600" dirty="0">
                <a:solidFill>
                  <a:srgbClr val="7030A0"/>
                </a:solidFill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0837530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3BB41-E506-4710-8F8C-42B319918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/>
              <a:t>MODELS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535E0C-0CF3-4438-A95D-C0FEF04BB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4E73C-7A94-44D4-A65F-F6EB5CEC5634}" type="slidenum">
              <a:rPr lang="en-US" smtClean="0"/>
              <a:t>8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9734730-7B42-4202-A993-A5C3AEF58384}"/>
              </a:ext>
            </a:extLst>
          </p:cNvPr>
          <p:cNvSpPr txBox="1"/>
          <p:nvPr/>
        </p:nvSpPr>
        <p:spPr>
          <a:xfrm>
            <a:off x="381000" y="733978"/>
            <a:ext cx="4051109" cy="40626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rgbClr val="0070C0"/>
              </a:buClr>
              <a:buSzPct val="150000"/>
              <a:buFont typeface="Wingdings" panose="05000000000000000000" pitchFamily="2" charset="2"/>
              <a:buChar char="§"/>
            </a:pP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Linear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Regression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/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Sklearn</a:t>
            </a:r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Clr>
                <a:srgbClr val="0070C0"/>
              </a:buClr>
              <a:buSzPct val="150000"/>
              <a:buFont typeface="Wingdings" panose="05000000000000000000" pitchFamily="2" charset="2"/>
              <a:buChar char="§"/>
            </a:pPr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Clr>
                <a:srgbClr val="0070C0"/>
              </a:buClr>
              <a:buSzPct val="150000"/>
              <a:buFont typeface="Wingdings" panose="05000000000000000000" pitchFamily="2" charset="2"/>
              <a:buChar char="§"/>
            </a:pPr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Clr>
                <a:srgbClr val="0070C0"/>
              </a:buClr>
              <a:buSzPct val="150000"/>
              <a:buFont typeface="Wingdings" panose="05000000000000000000" pitchFamily="2" charset="2"/>
              <a:buChar char="§"/>
            </a:pPr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Clr>
                <a:srgbClr val="0070C0"/>
              </a:buClr>
              <a:buSzPct val="150000"/>
              <a:buFont typeface="Wingdings" panose="05000000000000000000" pitchFamily="2" charset="2"/>
              <a:buChar char="§"/>
            </a:pPr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Clr>
                <a:srgbClr val="0070C0"/>
              </a:buClr>
              <a:buSzPct val="150000"/>
              <a:buFont typeface="Wingdings" panose="05000000000000000000" pitchFamily="2" charset="2"/>
              <a:buChar char="§"/>
            </a:pPr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Clr>
                <a:srgbClr val="0070C0"/>
              </a:buClr>
              <a:buSzPct val="150000"/>
              <a:buFont typeface="Wingdings" panose="05000000000000000000" pitchFamily="2" charset="2"/>
              <a:buChar char="§"/>
            </a:pPr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Clr>
                <a:srgbClr val="0070C0"/>
              </a:buClr>
              <a:buSzPct val="150000"/>
              <a:buFont typeface="Wingdings" panose="05000000000000000000" pitchFamily="2" charset="2"/>
              <a:buChar char="§"/>
            </a:pPr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Clr>
                <a:srgbClr val="0070C0"/>
              </a:buClr>
              <a:buSzPct val="150000"/>
              <a:buFont typeface="Wingdings" panose="05000000000000000000" pitchFamily="2" charset="2"/>
              <a:buChar char="§"/>
            </a:pP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Multiple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Linear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Regression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Sklearn</a:t>
            </a:r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Clr>
                <a:srgbClr val="0070C0"/>
              </a:buClr>
              <a:buSzPct val="150000"/>
              <a:buFont typeface="Wingdings" panose="05000000000000000000" pitchFamily="2" charset="2"/>
              <a:buChar char="§"/>
            </a:pPr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Clr>
                <a:srgbClr val="0070C0"/>
              </a:buClr>
              <a:buSzPct val="150000"/>
              <a:buFont typeface="Wingdings" panose="05000000000000000000" pitchFamily="2" charset="2"/>
              <a:buChar char="§"/>
            </a:pPr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Clr>
                <a:srgbClr val="0070C0"/>
              </a:buClr>
              <a:buSzPct val="150000"/>
              <a:buFont typeface="Wingdings" panose="05000000000000000000" pitchFamily="2" charset="2"/>
              <a:buChar char="§"/>
            </a:pPr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Clr>
                <a:srgbClr val="0070C0"/>
              </a:buClr>
              <a:buSzPct val="150000"/>
              <a:buFont typeface="Wingdings" panose="05000000000000000000" pitchFamily="2" charset="2"/>
              <a:buChar char="§"/>
            </a:pP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Dummy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encoding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? </a:t>
            </a:r>
            <a:r>
              <a:rPr lang="es-ES" sz="1200" i="1" dirty="0">
                <a:latin typeface="Arial" panose="020B0604020202020204" pitchFamily="34" charset="0"/>
                <a:cs typeface="Arial" panose="020B0604020202020204" pitchFamily="34" charset="0"/>
              </a:rPr>
              <a:t>Lasso</a:t>
            </a:r>
          </a:p>
          <a:p>
            <a:pPr lvl="5">
              <a:buClr>
                <a:srgbClr val="0070C0"/>
              </a:buClr>
              <a:buSzPct val="150000"/>
            </a:pPr>
            <a:r>
              <a:rPr lang="es-ES" sz="1200" i="1" dirty="0">
                <a:latin typeface="Arial" panose="020B0604020202020204" pitchFamily="34" charset="0"/>
                <a:cs typeface="Arial" panose="020B0604020202020204" pitchFamily="34" charset="0"/>
              </a:rPr>
              <a:t>Ridge</a:t>
            </a:r>
          </a:p>
          <a:p>
            <a:pPr lvl="5">
              <a:buClr>
                <a:srgbClr val="0070C0"/>
              </a:buClr>
              <a:buSzPct val="150000"/>
            </a:pPr>
            <a:r>
              <a:rPr lang="es-ES" sz="1200" i="1" dirty="0" err="1">
                <a:latin typeface="Arial" panose="020B0604020202020204" pitchFamily="34" charset="0"/>
                <a:cs typeface="Arial" panose="020B0604020202020204" pitchFamily="34" charset="0"/>
              </a:rPr>
              <a:t>ElasticNet</a:t>
            </a:r>
            <a:r>
              <a:rPr lang="es-ES" sz="12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C63F23A-382E-4523-B105-5514E41B53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1771" y="733978"/>
            <a:ext cx="2438400" cy="155739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A3D24E3-4715-422D-B960-0F6AFF5DAF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0491" y="780655"/>
            <a:ext cx="2265530" cy="135522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3F44B01-2568-4039-A7E3-6398F1E2CF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7191" y="2403463"/>
            <a:ext cx="1923300" cy="147359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C5D1C98-8355-4D7B-828A-4F28EBE4C5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0491" y="3751521"/>
            <a:ext cx="1853779" cy="1289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5112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3BB41-E506-4710-8F8C-42B319918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/>
              <a:t>MODELS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535E0C-0CF3-4438-A95D-C0FEF04BB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4E73C-7A94-44D4-A65F-F6EB5CEC5634}" type="slidenum">
              <a:rPr lang="en-US" smtClean="0"/>
              <a:t>9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9734730-7B42-4202-A993-A5C3AEF58384}"/>
              </a:ext>
            </a:extLst>
          </p:cNvPr>
          <p:cNvSpPr txBox="1"/>
          <p:nvPr/>
        </p:nvSpPr>
        <p:spPr>
          <a:xfrm>
            <a:off x="381000" y="733978"/>
            <a:ext cx="301236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rgbClr val="0070C0"/>
              </a:buClr>
              <a:buSzPct val="150000"/>
              <a:buFont typeface="Wingdings" panose="05000000000000000000" pitchFamily="2" charset="2"/>
              <a:buChar char="§"/>
            </a:pP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Neural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network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Keras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  <a:p>
            <a:pPr marL="285750" indent="-285750">
              <a:buClr>
                <a:srgbClr val="0070C0"/>
              </a:buClr>
              <a:buSzPct val="150000"/>
              <a:buFont typeface="Wingdings" panose="05000000000000000000" pitchFamily="2" charset="2"/>
              <a:buChar char="§"/>
            </a:pPr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Clr>
                <a:srgbClr val="0070C0"/>
              </a:buClr>
              <a:buSzPct val="150000"/>
              <a:buFont typeface="Wingdings" panose="05000000000000000000" pitchFamily="2" charset="2"/>
              <a:buChar char="§"/>
            </a:pP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Unsupervised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learning</a:t>
            </a:r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Clr>
                <a:srgbClr val="0070C0"/>
              </a:buClr>
              <a:buSzPct val="150000"/>
              <a:buFont typeface="Wingdings" panose="05000000000000000000" pitchFamily="2" charset="2"/>
              <a:buChar char="§"/>
            </a:pPr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C62F15-4452-4CEE-9B1F-815C4C1EBE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3996" y="429904"/>
            <a:ext cx="3672100" cy="2093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297502"/>
      </p:ext>
    </p:extLst>
  </p:cSld>
  <p:clrMapOvr>
    <a:masterClrMapping/>
  </p:clrMapOvr>
</p:sld>
</file>

<file path=ppt/theme/theme1.xml><?xml version="1.0" encoding="utf-8"?>
<a:theme xmlns:a="http://schemas.openxmlformats.org/drawingml/2006/main" name="blank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6" id="{DF9178E7-896F-48F9-9DCE-A6FE33C08BD2}" vid="{C73EB215-C1E7-46C3-A823-DB99007BA4F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2503</TotalTime>
  <Words>605</Words>
  <Application>Microsoft Office PowerPoint</Application>
  <PresentationFormat>On-screen Show (16:9)</PresentationFormat>
  <Paragraphs>143</Paragraphs>
  <Slides>34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1" baseType="lpstr">
      <vt:lpstr>Arial</vt:lpstr>
      <vt:lpstr>Calibri</vt:lpstr>
      <vt:lpstr>Helvetica Neue</vt:lpstr>
      <vt:lpstr>inherit</vt:lpstr>
      <vt:lpstr>Open Sans</vt:lpstr>
      <vt:lpstr>Wingdings</vt:lpstr>
      <vt:lpstr>blank</vt:lpstr>
      <vt:lpstr>Project title &amp; description</vt:lpstr>
      <vt:lpstr>TEAM MEMBERS: </vt:lpstr>
      <vt:lpstr>Scope </vt:lpstr>
      <vt:lpstr>Design / Steps</vt:lpstr>
      <vt:lpstr>Design / Steps (2)</vt:lpstr>
      <vt:lpstr>PowerPoint Presentation</vt:lpstr>
      <vt:lpstr>Design / Steps (3)</vt:lpstr>
      <vt:lpstr>MODELS</vt:lpstr>
      <vt:lpstr>MODELS</vt:lpstr>
      <vt:lpstr>VISUALIZATIONS</vt:lpstr>
      <vt:lpstr>PowerPoint Presentation</vt:lpstr>
      <vt:lpstr>PowerPoint Presentation</vt:lpstr>
      <vt:lpstr>PowerPoint Presentation</vt:lpstr>
      <vt:lpstr>PowerPoint Presentation</vt:lpstr>
      <vt:lpstr>Pyvis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IBM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ignacio domaica</dc:creator>
  <cp:lastModifiedBy>ignacio domaica</cp:lastModifiedBy>
  <cp:revision>14</cp:revision>
  <cp:lastPrinted>2021-07-15T18:44:28Z</cp:lastPrinted>
  <dcterms:created xsi:type="dcterms:W3CDTF">2021-07-15T13:03:47Z</dcterms:created>
  <dcterms:modified xsi:type="dcterms:W3CDTF">2021-07-21T02:36:55Z</dcterms:modified>
</cp:coreProperties>
</file>